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Default Extension="ti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77" r:id="rId4"/>
    <p:sldId id="258" r:id="rId5"/>
    <p:sldId id="259" r:id="rId6"/>
    <p:sldId id="260" r:id="rId7"/>
    <p:sldId id="261" r:id="rId8"/>
    <p:sldId id="262" r:id="rId9"/>
    <p:sldId id="263" r:id="rId10"/>
    <p:sldId id="264" r:id="rId11"/>
    <p:sldId id="266" r:id="rId12"/>
    <p:sldId id="265" r:id="rId13"/>
    <p:sldId id="267" r:id="rId14"/>
    <p:sldId id="268" r:id="rId15"/>
    <p:sldId id="269" r:id="rId16"/>
    <p:sldId id="270" r:id="rId17"/>
    <p:sldId id="271" r:id="rId18"/>
    <p:sldId id="272" r:id="rId19"/>
    <p:sldId id="273" r:id="rId20"/>
    <p:sldId id="274" r:id="rId21"/>
    <p:sldId id="275" r:id="rId22"/>
    <p:sldId id="276" r:id="rId23"/>
    <p:sldId id="278" r:id="rId24"/>
    <p:sldId id="279" r:id="rId25"/>
    <p:sldId id="280" r:id="rId26"/>
    <p:sldId id="281" r:id="rId27"/>
    <p:sldId id="282" r:id="rId28"/>
    <p:sldId id="284" r:id="rId29"/>
    <p:sldId id="285" r:id="rId30"/>
    <p:sldId id="286" r:id="rId31"/>
    <p:sldId id="307" r:id="rId32"/>
    <p:sldId id="308" r:id="rId33"/>
    <p:sldId id="309" r:id="rId34"/>
    <p:sldId id="310" r:id="rId35"/>
    <p:sldId id="311" r:id="rId36"/>
    <p:sldId id="304"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6" r:id="rId50"/>
    <p:sldId id="305" r:id="rId51"/>
    <p:sldId id="312" r:id="rId52"/>
    <p:sldId id="313" r:id="rId53"/>
    <p:sldId id="314" r:id="rId54"/>
    <p:sldId id="315" r:id="rId55"/>
    <p:sldId id="316" r:id="rId56"/>
    <p:sldId id="317" r:id="rId57"/>
    <p:sldId id="318" r:id="rId58"/>
    <p:sldId id="319" r:id="rId59"/>
    <p:sldId id="320" r:id="rId60"/>
    <p:sldId id="321" r:id="rId61"/>
    <p:sldId id="322" r:id="rId62"/>
    <p:sldId id="323" r:id="rId63"/>
    <p:sldId id="287" r:id="rId64"/>
    <p:sldId id="288" r:id="rId65"/>
    <p:sldId id="289" r:id="rId66"/>
    <p:sldId id="290" r:id="rId67"/>
    <p:sldId id="291" r:id="rId6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1787" autoAdjust="0"/>
    <p:restoredTop sz="94660"/>
  </p:normalViewPr>
  <p:slideViewPr>
    <p:cSldViewPr snapToGrid="0">
      <p:cViewPr varScale="1">
        <p:scale>
          <a:sx n="73" d="100"/>
          <a:sy n="73" d="100"/>
        </p:scale>
        <p:origin x="72" y="16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8.wmf"/><Relationship Id="rId1" Type="http://schemas.openxmlformats.org/officeDocument/2006/relationships/image" Target="../media/image7.w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22.wmf"/><Relationship Id="rId7" Type="http://schemas.openxmlformats.org/officeDocument/2006/relationships/image" Target="../media/image26.wmf"/><Relationship Id="rId2" Type="http://schemas.openxmlformats.org/officeDocument/2006/relationships/image" Target="../media/image21.wmf"/><Relationship Id="rId1" Type="http://schemas.openxmlformats.org/officeDocument/2006/relationships/image" Target="../media/image20.wmf"/><Relationship Id="rId6" Type="http://schemas.openxmlformats.org/officeDocument/2006/relationships/image" Target="../media/image25.wmf"/><Relationship Id="rId5" Type="http://schemas.openxmlformats.org/officeDocument/2006/relationships/image" Target="../media/image24.wmf"/><Relationship Id="rId4" Type="http://schemas.openxmlformats.org/officeDocument/2006/relationships/image" Target="../media/image23.w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29.wmf"/><Relationship Id="rId2" Type="http://schemas.openxmlformats.org/officeDocument/2006/relationships/image" Target="../media/image28.wmf"/><Relationship Id="rId1" Type="http://schemas.openxmlformats.org/officeDocument/2006/relationships/image" Target="../media/image27.wmf"/><Relationship Id="rId4" Type="http://schemas.openxmlformats.org/officeDocument/2006/relationships/image" Target="../media/image30.wmf"/></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32.wmf"/><Relationship Id="rId1" Type="http://schemas.openxmlformats.org/officeDocument/2006/relationships/image" Target="../media/image31.wmf"/></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34.wmf"/><Relationship Id="rId1" Type="http://schemas.openxmlformats.org/officeDocument/2006/relationships/image" Target="../media/image33.wmf"/></Relationships>
</file>

<file path=ppt/drawings/_rels/vmlDrawing14.vml.rels><?xml version="1.0" encoding="UTF-8" standalone="yes"?>
<Relationships xmlns="http://schemas.openxmlformats.org/package/2006/relationships"><Relationship Id="rId2" Type="http://schemas.openxmlformats.org/officeDocument/2006/relationships/image" Target="../media/image36.wmf"/><Relationship Id="rId1" Type="http://schemas.openxmlformats.org/officeDocument/2006/relationships/image" Target="../media/image35.w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37.wmf"/></Relationships>
</file>

<file path=ppt/drawings/_rels/vmlDrawing16.vml.rels><?xml version="1.0" encoding="UTF-8" standalone="yes"?>
<Relationships xmlns="http://schemas.openxmlformats.org/package/2006/relationships"><Relationship Id="rId2" Type="http://schemas.openxmlformats.org/officeDocument/2006/relationships/image" Target="../media/image39.wmf"/><Relationship Id="rId1" Type="http://schemas.openxmlformats.org/officeDocument/2006/relationships/image" Target="../media/image38.wmf"/></Relationships>
</file>

<file path=ppt/drawings/_rels/vmlDrawing17.vml.rels><?xml version="1.0" encoding="UTF-8" standalone="yes"?>
<Relationships xmlns="http://schemas.openxmlformats.org/package/2006/relationships"><Relationship Id="rId3" Type="http://schemas.openxmlformats.org/officeDocument/2006/relationships/image" Target="../media/image42.wmf"/><Relationship Id="rId2" Type="http://schemas.openxmlformats.org/officeDocument/2006/relationships/image" Target="../media/image41.wmf"/><Relationship Id="rId1" Type="http://schemas.openxmlformats.org/officeDocument/2006/relationships/image" Target="../media/image40.wmf"/><Relationship Id="rId4" Type="http://schemas.openxmlformats.org/officeDocument/2006/relationships/image" Target="../media/image43.w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44.w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45.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9.w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46.w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47.wmf"/></Relationships>
</file>

<file path=ppt/drawings/_rels/vmlDrawing22.vml.rels><?xml version="1.0" encoding="UTF-8" standalone="yes"?>
<Relationships xmlns="http://schemas.openxmlformats.org/package/2006/relationships"><Relationship Id="rId2" Type="http://schemas.openxmlformats.org/officeDocument/2006/relationships/image" Target="../media/image51.wmf"/><Relationship Id="rId1" Type="http://schemas.openxmlformats.org/officeDocument/2006/relationships/image" Target="../media/image50.wmf"/></Relationships>
</file>

<file path=ppt/drawings/_rels/vmlDrawing23.vml.rels><?xml version="1.0" encoding="UTF-8" standalone="yes"?>
<Relationships xmlns="http://schemas.openxmlformats.org/package/2006/relationships"><Relationship Id="rId2" Type="http://schemas.openxmlformats.org/officeDocument/2006/relationships/image" Target="../media/image53.wmf"/><Relationship Id="rId1" Type="http://schemas.openxmlformats.org/officeDocument/2006/relationships/image" Target="../media/image52.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10.wmf"/><Relationship Id="rId1" Type="http://schemas.openxmlformats.org/officeDocument/2006/relationships/image" Target="../media/image9.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11.wmf"/><Relationship Id="rId1" Type="http://schemas.openxmlformats.org/officeDocument/2006/relationships/image" Target="../media/image9.w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13.wmf"/><Relationship Id="rId1" Type="http://schemas.openxmlformats.org/officeDocument/2006/relationships/image" Target="../media/image12.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15.wmf"/><Relationship Id="rId1" Type="http://schemas.openxmlformats.org/officeDocument/2006/relationships/image" Target="../media/image14.w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17.wmf"/><Relationship Id="rId1" Type="http://schemas.openxmlformats.org/officeDocument/2006/relationships/image" Target="../media/image16.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8.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9.wmf"/></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en-US" dirty="0"/>
          </a:p>
        </p:txBody>
      </p:sp>
      <p:sp>
        <p:nvSpPr>
          <p:cNvPr id="4" name="Date Placeholder 3"/>
          <p:cNvSpPr>
            <a:spLocks noGrp="1"/>
          </p:cNvSpPr>
          <p:nvPr>
            <p:ph type="dt" sz="half" idx="10"/>
          </p:nvPr>
        </p:nvSpPr>
        <p:spPr>
          <a:xfrm>
            <a:off x="7983232" y="5037663"/>
            <a:ext cx="897467" cy="279400"/>
          </a:xfrm>
        </p:spPr>
        <p:txBody>
          <a:bodyPr/>
          <a:lstStyle/>
          <a:p>
            <a:fld id="{B61BEF0D-F0BB-DE4B-95CE-6DB70DBA9567}" type="datetimeFigureOut">
              <a:rPr lang="en-US" dirty="0"/>
              <a:pPr/>
              <a:t>7/19/2019</a:t>
            </a:fld>
            <a:endParaRPr lang="en-US" dirty="0"/>
          </a:p>
        </p:txBody>
      </p:sp>
      <p:sp>
        <p:nvSpPr>
          <p:cNvPr id="5" name="Footer Placeholder 4"/>
          <p:cNvSpPr>
            <a:spLocks noGrp="1"/>
          </p:cNvSpPr>
          <p:nvPr>
            <p:ph type="ftr" sz="quarter" idx="11"/>
          </p:nvPr>
        </p:nvSpPr>
        <p:spPr>
          <a:xfrm>
            <a:off x="2692397" y="5037663"/>
            <a:ext cx="5214635" cy="279400"/>
          </a:xfrm>
        </p:spPr>
        <p:txBody>
          <a:bodyPr/>
          <a:lstStyle/>
          <a:p>
            <a:endParaRPr lang="en-US" dirty="0"/>
          </a:p>
        </p:txBody>
      </p:sp>
      <p:sp>
        <p:nvSpPr>
          <p:cNvPr id="6" name="Slide Number Placeholder 5"/>
          <p:cNvSpPr>
            <a:spLocks noGrp="1"/>
          </p:cNvSpPr>
          <p:nvPr>
            <p:ph type="sldNum" sz="quarter" idx="12"/>
          </p:nvPr>
        </p:nvSpPr>
        <p:spPr>
          <a:xfrm>
            <a:off x="8956900" y="5037663"/>
            <a:ext cx="551167" cy="279400"/>
          </a:xfrm>
        </p:spPr>
        <p:txBody>
          <a:bodyPr/>
          <a:lstStyle/>
          <a:p>
            <a:fld id="{D57F1E4F-1CFF-5643-939E-217C01CDF565}" type="slidenum">
              <a:rPr lang="en-US" dirty="0"/>
              <a:pPr/>
              <a:t>‹#›</a:t>
            </a:fld>
            <a:endParaRPr lang="en-US" dirty="0"/>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带描述的全景图片">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B61BEF0D-F0BB-DE4B-95CE-6DB70DBA9567}" type="datetimeFigureOut">
              <a:rPr lang="en-US" dirty="0"/>
              <a:pPr/>
              <a:t>7/19/2019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标题和描述">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B61BEF0D-F0BB-DE4B-95CE-6DB70DBA9567}" type="datetimeFigureOut">
              <a:rPr lang="en-US" dirty="0"/>
              <a:pPr/>
              <a:t>7/19/2019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带描述的引言">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zh-CN" altLang="en-US" smtClean="0"/>
              <a:t>单击此处编辑母版标题样式</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smtClean="0"/>
              <a:t>单击此处编辑母版文本样式</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B61BEF0D-F0BB-DE4B-95CE-6DB70DBA9567}" type="datetimeFigureOut">
              <a:rPr lang="en-US" dirty="0"/>
              <a:pPr/>
              <a:t>7/19/2019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B61BEF0D-F0BB-DE4B-95CE-6DB70DBA9567}" type="datetimeFigureOut">
              <a:rPr lang="en-US" dirty="0"/>
              <a:pPr/>
              <a:t>7/19/2019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引言名片">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zh-CN" altLang="en-US" smtClean="0"/>
              <a:t>单击此处编辑母版标题样式</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B61BEF0D-F0BB-DE4B-95CE-6DB70DBA9567}" type="datetimeFigureOut">
              <a:rPr lang="en-US" dirty="0"/>
              <a:pPr/>
              <a:t>7/19/2019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真或假">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zh-CN" altLang="en-US" smtClean="0"/>
              <a:t>单击此处编辑母版标题样式</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B61BEF0D-F0BB-DE4B-95CE-6DB70DBA9567}" type="datetimeFigureOut">
              <a:rPr lang="en-US" dirty="0"/>
              <a:pPr/>
              <a:t>7/19/2019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ancho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7/19/2019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7/19/2019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52647F38-B617-4D2F-AE0A-013F0C4D2C57}" type="datetimeFigureOut">
              <a:rPr lang="en-US" dirty="0"/>
              <a:t>7/19/2019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97799C9-84D9-46D2-A11E-BCF8A720529D}"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B61BEF0D-F0BB-DE4B-95CE-6DB70DBA9567}" type="datetimeFigureOut">
              <a:rPr lang="en-US" dirty="0"/>
              <a:pPr/>
              <a:t>7/19/2019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05BFA754-D5C3-4E66-96A6-867B257F58DC}" type="datetimeFigureOut">
              <a:rPr lang="en-US" dirty="0"/>
              <a:t>7/19/2019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D84065D-F351-4B03-BD91-D8A6B8D4B362}"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7/19/2019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7/19/2019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7/19/2019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zh-CN" altLang="en-US" smtClean="0"/>
              <a:t>单击此处编辑母版标题样式</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B61BEF0D-F0BB-DE4B-95CE-6DB70DBA9567}" type="datetimeFigureOut">
              <a:rPr lang="en-US" dirty="0"/>
              <a:pPr/>
              <a:t>7/19/2019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zh-CN" altLang="en-US" smtClean="0"/>
              <a:t>单击此处编辑母版标题样式</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B61BEF0D-F0BB-DE4B-95CE-6DB70DBA9567}" type="datetimeFigureOut">
              <a:rPr lang="en-US" dirty="0"/>
              <a:pPr/>
              <a:t>7/19/2019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7/19/2019</a:t>
            </a:fld>
            <a:endParaRPr lang="en-US" dirty="0"/>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68" r:id="rId2"/>
    <p:sldLayoutId id="2147483651" r:id="rId3"/>
    <p:sldLayoutId id="2147483669"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7.xml"/><Relationship Id="rId1" Type="http://schemas.openxmlformats.org/officeDocument/2006/relationships/vmlDrawing" Target="../drawings/vmlDrawing6.vml"/><Relationship Id="rId6" Type="http://schemas.openxmlformats.org/officeDocument/2006/relationships/image" Target="../media/image15.wmf"/><Relationship Id="rId5" Type="http://schemas.openxmlformats.org/officeDocument/2006/relationships/oleObject" Target="../embeddings/oleObject11.bin"/><Relationship Id="rId4" Type="http://schemas.openxmlformats.org/officeDocument/2006/relationships/image" Target="../media/image14.wmf"/></Relationships>
</file>

<file path=ppt/slides/_rels/slide13.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Layout" Target="../slideLayouts/slideLayout7.xml"/><Relationship Id="rId1" Type="http://schemas.openxmlformats.org/officeDocument/2006/relationships/vmlDrawing" Target="../drawings/vmlDrawing7.vml"/><Relationship Id="rId6" Type="http://schemas.openxmlformats.org/officeDocument/2006/relationships/image" Target="../media/image17.wmf"/><Relationship Id="rId5" Type="http://schemas.openxmlformats.org/officeDocument/2006/relationships/oleObject" Target="../embeddings/oleObject13.bin"/><Relationship Id="rId4" Type="http://schemas.openxmlformats.org/officeDocument/2006/relationships/image" Target="../media/image16.wm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Layout" Target="../slideLayouts/slideLayout7.xml"/><Relationship Id="rId1" Type="http://schemas.openxmlformats.org/officeDocument/2006/relationships/vmlDrawing" Target="../drawings/vmlDrawing8.vml"/><Relationship Id="rId4" Type="http://schemas.openxmlformats.org/officeDocument/2006/relationships/image" Target="../media/image18.wmf"/></Relationships>
</file>

<file path=ppt/slides/_rels/slide16.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Layout" Target="../slideLayouts/slideLayout7.xml"/><Relationship Id="rId1" Type="http://schemas.openxmlformats.org/officeDocument/2006/relationships/vmlDrawing" Target="../drawings/vmlDrawing9.vml"/><Relationship Id="rId4" Type="http://schemas.openxmlformats.org/officeDocument/2006/relationships/image" Target="../media/image19.wmf"/></Relationships>
</file>

<file path=ppt/slides/_rels/slide17.xml.rels><?xml version="1.0" encoding="UTF-8" standalone="yes"?>
<Relationships xmlns="http://schemas.openxmlformats.org/package/2006/relationships"><Relationship Id="rId8" Type="http://schemas.openxmlformats.org/officeDocument/2006/relationships/image" Target="../media/image22.wmf"/><Relationship Id="rId13" Type="http://schemas.openxmlformats.org/officeDocument/2006/relationships/oleObject" Target="../embeddings/oleObject21.bin"/><Relationship Id="rId3" Type="http://schemas.openxmlformats.org/officeDocument/2006/relationships/oleObject" Target="../embeddings/oleObject16.bin"/><Relationship Id="rId7" Type="http://schemas.openxmlformats.org/officeDocument/2006/relationships/oleObject" Target="../embeddings/oleObject18.bin"/><Relationship Id="rId12" Type="http://schemas.openxmlformats.org/officeDocument/2006/relationships/image" Target="../media/image24.wmf"/><Relationship Id="rId2" Type="http://schemas.openxmlformats.org/officeDocument/2006/relationships/slideLayout" Target="../slideLayouts/slideLayout7.xml"/><Relationship Id="rId16" Type="http://schemas.openxmlformats.org/officeDocument/2006/relationships/image" Target="../media/image26.wmf"/><Relationship Id="rId1" Type="http://schemas.openxmlformats.org/officeDocument/2006/relationships/vmlDrawing" Target="../drawings/vmlDrawing10.vml"/><Relationship Id="rId6" Type="http://schemas.openxmlformats.org/officeDocument/2006/relationships/image" Target="../media/image21.wmf"/><Relationship Id="rId11" Type="http://schemas.openxmlformats.org/officeDocument/2006/relationships/oleObject" Target="../embeddings/oleObject20.bin"/><Relationship Id="rId5" Type="http://schemas.openxmlformats.org/officeDocument/2006/relationships/oleObject" Target="../embeddings/oleObject17.bin"/><Relationship Id="rId15" Type="http://schemas.openxmlformats.org/officeDocument/2006/relationships/oleObject" Target="../embeddings/oleObject22.bin"/><Relationship Id="rId10" Type="http://schemas.openxmlformats.org/officeDocument/2006/relationships/image" Target="../media/image23.wmf"/><Relationship Id="rId4" Type="http://schemas.openxmlformats.org/officeDocument/2006/relationships/image" Target="../media/image20.wmf"/><Relationship Id="rId9" Type="http://schemas.openxmlformats.org/officeDocument/2006/relationships/oleObject" Target="../embeddings/oleObject19.bin"/><Relationship Id="rId14" Type="http://schemas.openxmlformats.org/officeDocument/2006/relationships/image" Target="../media/image25.wm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8" Type="http://schemas.openxmlformats.org/officeDocument/2006/relationships/image" Target="../media/image29.wmf"/><Relationship Id="rId3" Type="http://schemas.openxmlformats.org/officeDocument/2006/relationships/oleObject" Target="../embeddings/oleObject23.bin"/><Relationship Id="rId7" Type="http://schemas.openxmlformats.org/officeDocument/2006/relationships/oleObject" Target="../embeddings/oleObject25.bin"/><Relationship Id="rId2" Type="http://schemas.openxmlformats.org/officeDocument/2006/relationships/slideLayout" Target="../slideLayouts/slideLayout7.xml"/><Relationship Id="rId1" Type="http://schemas.openxmlformats.org/officeDocument/2006/relationships/vmlDrawing" Target="../drawings/vmlDrawing11.vml"/><Relationship Id="rId6" Type="http://schemas.openxmlformats.org/officeDocument/2006/relationships/image" Target="../media/image28.wmf"/><Relationship Id="rId5" Type="http://schemas.openxmlformats.org/officeDocument/2006/relationships/oleObject" Target="../embeddings/oleObject24.bin"/><Relationship Id="rId10" Type="http://schemas.openxmlformats.org/officeDocument/2006/relationships/image" Target="../media/image30.wmf"/><Relationship Id="rId4" Type="http://schemas.openxmlformats.org/officeDocument/2006/relationships/image" Target="../media/image27.wmf"/><Relationship Id="rId9" Type="http://schemas.openxmlformats.org/officeDocument/2006/relationships/oleObject" Target="../embeddings/oleObject26.bin"/></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vmlDrawing" Target="../drawings/vmlDrawing12.vml"/><Relationship Id="rId6" Type="http://schemas.openxmlformats.org/officeDocument/2006/relationships/image" Target="../media/image32.wmf"/><Relationship Id="rId5" Type="http://schemas.openxmlformats.org/officeDocument/2006/relationships/oleObject" Target="../embeddings/oleObject28.bin"/><Relationship Id="rId4" Type="http://schemas.openxmlformats.org/officeDocument/2006/relationships/image" Target="../media/image31.wmf"/></Relationships>
</file>

<file path=ppt/slides/_rels/slide21.xml.rels><?xml version="1.0" encoding="UTF-8" standalone="yes"?>
<Relationships xmlns="http://schemas.openxmlformats.org/package/2006/relationships"><Relationship Id="rId3" Type="http://schemas.openxmlformats.org/officeDocument/2006/relationships/oleObject" Target="../embeddings/oleObject29.bin"/><Relationship Id="rId2" Type="http://schemas.openxmlformats.org/officeDocument/2006/relationships/slideLayout" Target="../slideLayouts/slideLayout7.xml"/><Relationship Id="rId1" Type="http://schemas.openxmlformats.org/officeDocument/2006/relationships/vmlDrawing" Target="../drawings/vmlDrawing13.vml"/><Relationship Id="rId6" Type="http://schemas.openxmlformats.org/officeDocument/2006/relationships/image" Target="../media/image34.wmf"/><Relationship Id="rId5" Type="http://schemas.openxmlformats.org/officeDocument/2006/relationships/oleObject" Target="../embeddings/oleObject30.bin"/><Relationship Id="rId4" Type="http://schemas.openxmlformats.org/officeDocument/2006/relationships/image" Target="../media/image33.wm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oleObject" Target="../embeddings/oleObject31.bin"/><Relationship Id="rId2" Type="http://schemas.openxmlformats.org/officeDocument/2006/relationships/slideLayout" Target="../slideLayouts/slideLayout7.xml"/><Relationship Id="rId1" Type="http://schemas.openxmlformats.org/officeDocument/2006/relationships/vmlDrawing" Target="../drawings/vmlDrawing14.vml"/><Relationship Id="rId6" Type="http://schemas.openxmlformats.org/officeDocument/2006/relationships/image" Target="../media/image36.wmf"/><Relationship Id="rId5" Type="http://schemas.openxmlformats.org/officeDocument/2006/relationships/oleObject" Target="../embeddings/oleObject32.bin"/><Relationship Id="rId4" Type="http://schemas.openxmlformats.org/officeDocument/2006/relationships/image" Target="../media/image35.wmf"/></Relationships>
</file>

<file path=ppt/slides/_rels/slide28.xml.rels><?xml version="1.0" encoding="UTF-8" standalone="yes"?>
<Relationships xmlns="http://schemas.openxmlformats.org/package/2006/relationships"><Relationship Id="rId3" Type="http://schemas.openxmlformats.org/officeDocument/2006/relationships/oleObject" Target="../embeddings/oleObject33.bin"/><Relationship Id="rId2" Type="http://schemas.openxmlformats.org/officeDocument/2006/relationships/slideLayout" Target="../slideLayouts/slideLayout7.xml"/><Relationship Id="rId1" Type="http://schemas.openxmlformats.org/officeDocument/2006/relationships/vmlDrawing" Target="../drawings/vmlDrawing15.vml"/><Relationship Id="rId4" Type="http://schemas.openxmlformats.org/officeDocument/2006/relationships/image" Target="../media/image37.wmf"/></Relationships>
</file>

<file path=ppt/slides/_rels/slide29.xml.rels><?xml version="1.0" encoding="UTF-8" standalone="yes"?>
<Relationships xmlns="http://schemas.openxmlformats.org/package/2006/relationships"><Relationship Id="rId3" Type="http://schemas.openxmlformats.org/officeDocument/2006/relationships/oleObject" Target="../embeddings/oleObject34.bin"/><Relationship Id="rId2" Type="http://schemas.openxmlformats.org/officeDocument/2006/relationships/slideLayout" Target="../slideLayouts/slideLayout7.xml"/><Relationship Id="rId1" Type="http://schemas.openxmlformats.org/officeDocument/2006/relationships/vmlDrawing" Target="../drawings/vmlDrawing16.vml"/><Relationship Id="rId6" Type="http://schemas.openxmlformats.org/officeDocument/2006/relationships/image" Target="../media/image39.wmf"/><Relationship Id="rId5" Type="http://schemas.openxmlformats.org/officeDocument/2006/relationships/oleObject" Target="../embeddings/oleObject35.bin"/><Relationship Id="rId4" Type="http://schemas.openxmlformats.org/officeDocument/2006/relationships/image" Target="../media/image38.w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8" Type="http://schemas.openxmlformats.org/officeDocument/2006/relationships/image" Target="../media/image42.wmf"/><Relationship Id="rId3" Type="http://schemas.openxmlformats.org/officeDocument/2006/relationships/oleObject" Target="../embeddings/oleObject36.bin"/><Relationship Id="rId7" Type="http://schemas.openxmlformats.org/officeDocument/2006/relationships/oleObject" Target="../embeddings/oleObject38.bin"/><Relationship Id="rId2" Type="http://schemas.openxmlformats.org/officeDocument/2006/relationships/slideLayout" Target="../slideLayouts/slideLayout7.xml"/><Relationship Id="rId1" Type="http://schemas.openxmlformats.org/officeDocument/2006/relationships/vmlDrawing" Target="../drawings/vmlDrawing17.vml"/><Relationship Id="rId6" Type="http://schemas.openxmlformats.org/officeDocument/2006/relationships/image" Target="../media/image41.wmf"/><Relationship Id="rId5" Type="http://schemas.openxmlformats.org/officeDocument/2006/relationships/oleObject" Target="../embeddings/oleObject37.bin"/><Relationship Id="rId10" Type="http://schemas.openxmlformats.org/officeDocument/2006/relationships/image" Target="../media/image43.wmf"/><Relationship Id="rId4" Type="http://schemas.openxmlformats.org/officeDocument/2006/relationships/image" Target="../media/image40.wmf"/><Relationship Id="rId9" Type="http://schemas.openxmlformats.org/officeDocument/2006/relationships/oleObject" Target="../embeddings/oleObject39.bin"/></Relationships>
</file>

<file path=ppt/slides/_rels/slide31.xml.rels><?xml version="1.0" encoding="UTF-8" standalone="yes"?>
<Relationships xmlns="http://schemas.openxmlformats.org/package/2006/relationships"><Relationship Id="rId3" Type="http://schemas.openxmlformats.org/officeDocument/2006/relationships/oleObject" Target="../embeddings/oleObject40.bin"/><Relationship Id="rId2" Type="http://schemas.openxmlformats.org/officeDocument/2006/relationships/slideLayout" Target="../slideLayouts/slideLayout7.xml"/><Relationship Id="rId1" Type="http://schemas.openxmlformats.org/officeDocument/2006/relationships/vmlDrawing" Target="../drawings/vmlDrawing18.vml"/><Relationship Id="rId4" Type="http://schemas.openxmlformats.org/officeDocument/2006/relationships/image" Target="../media/image44.wmf"/></Relationships>
</file>

<file path=ppt/slides/_rels/slide32.xml.rels><?xml version="1.0" encoding="UTF-8" standalone="yes"?>
<Relationships xmlns="http://schemas.openxmlformats.org/package/2006/relationships"><Relationship Id="rId3" Type="http://schemas.openxmlformats.org/officeDocument/2006/relationships/oleObject" Target="../embeddings/oleObject41.bin"/><Relationship Id="rId2" Type="http://schemas.openxmlformats.org/officeDocument/2006/relationships/slideLayout" Target="../slideLayouts/slideLayout7.xml"/><Relationship Id="rId1" Type="http://schemas.openxmlformats.org/officeDocument/2006/relationships/vmlDrawing" Target="../drawings/vmlDrawing19.vml"/><Relationship Id="rId4" Type="http://schemas.openxmlformats.org/officeDocument/2006/relationships/image" Target="../media/image45.wm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hyperlink" Target="http://www.start.umd.edu/gtd/" TargetMode="Externa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image" Target="../media/image8.wmf"/><Relationship Id="rId5" Type="http://schemas.openxmlformats.org/officeDocument/2006/relationships/oleObject" Target="../embeddings/oleObject2.bin"/><Relationship Id="rId4" Type="http://schemas.openxmlformats.org/officeDocument/2006/relationships/image" Target="../media/image7.wmf"/></Relationships>
</file>

<file path=ppt/slides/_rels/slide50.xml.rels><?xml version="1.0" encoding="UTF-8" standalone="yes"?>
<Relationships xmlns="http://schemas.openxmlformats.org/package/2006/relationships"><Relationship Id="rId2" Type="http://schemas.openxmlformats.org/officeDocument/2006/relationships/hyperlink" Target="http://sports.sina.com.cn/nba/" TargetMode="Externa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oleObject" Target="../embeddings/oleObject42.bin"/><Relationship Id="rId2" Type="http://schemas.openxmlformats.org/officeDocument/2006/relationships/slideLayout" Target="../slideLayouts/slideLayout7.xml"/><Relationship Id="rId1" Type="http://schemas.openxmlformats.org/officeDocument/2006/relationships/vmlDrawing" Target="../drawings/vmlDrawing20.vml"/><Relationship Id="rId4" Type="http://schemas.openxmlformats.org/officeDocument/2006/relationships/image" Target="../media/image46.wmf"/></Relationships>
</file>

<file path=ppt/slides/_rels/slide54.xml.rels><?xml version="1.0" encoding="UTF-8" standalone="yes"?>
<Relationships xmlns="http://schemas.openxmlformats.org/package/2006/relationships"><Relationship Id="rId3" Type="http://schemas.openxmlformats.org/officeDocument/2006/relationships/oleObject" Target="../embeddings/oleObject43.bin"/><Relationship Id="rId2" Type="http://schemas.openxmlformats.org/officeDocument/2006/relationships/slideLayout" Target="../slideLayouts/slideLayout7.xml"/><Relationship Id="rId1" Type="http://schemas.openxmlformats.org/officeDocument/2006/relationships/vmlDrawing" Target="../drawings/vmlDrawing21.vml"/><Relationship Id="rId4" Type="http://schemas.openxmlformats.org/officeDocument/2006/relationships/image" Target="../media/image47.wmf"/></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48.tif"/><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49.tif"/><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7.xml"/><Relationship Id="rId1" Type="http://schemas.openxmlformats.org/officeDocument/2006/relationships/vmlDrawing" Target="../drawings/vmlDrawing2.vml"/><Relationship Id="rId4" Type="http://schemas.openxmlformats.org/officeDocument/2006/relationships/image" Target="../media/image9.wmf"/></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oleObject" Target="../embeddings/oleObject44.bin"/><Relationship Id="rId2" Type="http://schemas.openxmlformats.org/officeDocument/2006/relationships/slideLayout" Target="../slideLayouts/slideLayout7.xml"/><Relationship Id="rId1" Type="http://schemas.openxmlformats.org/officeDocument/2006/relationships/vmlDrawing" Target="../drawings/vmlDrawing22.vml"/><Relationship Id="rId6" Type="http://schemas.openxmlformats.org/officeDocument/2006/relationships/image" Target="../media/image51.wmf"/><Relationship Id="rId5" Type="http://schemas.openxmlformats.org/officeDocument/2006/relationships/oleObject" Target="../embeddings/oleObject45.bin"/><Relationship Id="rId4" Type="http://schemas.openxmlformats.org/officeDocument/2006/relationships/image" Target="../media/image50.wmf"/></Relationships>
</file>

<file path=ppt/slides/_rels/slide65.xml.rels><?xml version="1.0" encoding="UTF-8" standalone="yes"?>
<Relationships xmlns="http://schemas.openxmlformats.org/package/2006/relationships"><Relationship Id="rId3" Type="http://schemas.openxmlformats.org/officeDocument/2006/relationships/oleObject" Target="../embeddings/oleObject46.bin"/><Relationship Id="rId2" Type="http://schemas.openxmlformats.org/officeDocument/2006/relationships/slideLayout" Target="../slideLayouts/slideLayout7.xml"/><Relationship Id="rId1" Type="http://schemas.openxmlformats.org/officeDocument/2006/relationships/vmlDrawing" Target="../drawings/vmlDrawing23.vml"/><Relationship Id="rId6" Type="http://schemas.openxmlformats.org/officeDocument/2006/relationships/image" Target="../media/image53.wmf"/><Relationship Id="rId5" Type="http://schemas.openxmlformats.org/officeDocument/2006/relationships/oleObject" Target="../embeddings/oleObject47.bin"/><Relationship Id="rId4" Type="http://schemas.openxmlformats.org/officeDocument/2006/relationships/image" Target="../media/image52.wmf"/></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7.xml"/><Relationship Id="rId1" Type="http://schemas.openxmlformats.org/officeDocument/2006/relationships/vmlDrawing" Target="../drawings/vmlDrawing3.vml"/><Relationship Id="rId6" Type="http://schemas.openxmlformats.org/officeDocument/2006/relationships/image" Target="../media/image10.wmf"/><Relationship Id="rId5" Type="http://schemas.openxmlformats.org/officeDocument/2006/relationships/oleObject" Target="../embeddings/oleObject5.bin"/><Relationship Id="rId4" Type="http://schemas.openxmlformats.org/officeDocument/2006/relationships/image" Target="../media/image9.wmf"/></Relationships>
</file>

<file path=ppt/slides/_rels/slide8.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7.xml"/><Relationship Id="rId1" Type="http://schemas.openxmlformats.org/officeDocument/2006/relationships/vmlDrawing" Target="../drawings/vmlDrawing4.vml"/><Relationship Id="rId6" Type="http://schemas.openxmlformats.org/officeDocument/2006/relationships/image" Target="../media/image11.wmf"/><Relationship Id="rId5" Type="http://schemas.openxmlformats.org/officeDocument/2006/relationships/oleObject" Target="../embeddings/oleObject7.bin"/><Relationship Id="rId4" Type="http://schemas.openxmlformats.org/officeDocument/2006/relationships/image" Target="../media/image9.wmf"/></Relationships>
</file>

<file path=ppt/slides/_rels/slide9.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7.xml"/><Relationship Id="rId1" Type="http://schemas.openxmlformats.org/officeDocument/2006/relationships/vmlDrawing" Target="../drawings/vmlDrawing5.vml"/><Relationship Id="rId6" Type="http://schemas.openxmlformats.org/officeDocument/2006/relationships/image" Target="../media/image13.wmf"/><Relationship Id="rId5" Type="http://schemas.openxmlformats.org/officeDocument/2006/relationships/oleObject" Target="../embeddings/oleObject9.bin"/><Relationship Id="rId4" Type="http://schemas.openxmlformats.org/officeDocument/2006/relationships/image" Target="../media/image12.w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dirty="0" smtClean="0">
                <a:latin typeface="华文彩云" panose="02010800040101010101" pitchFamily="2" charset="-122"/>
                <a:ea typeface="华文彩云" panose="02010800040101010101" pitchFamily="2" charset="-122"/>
              </a:rPr>
              <a:t>多属性决策问题</a:t>
            </a:r>
            <a:endParaRPr lang="zh-CN" altLang="en-US" dirty="0">
              <a:latin typeface="华文彩云" panose="02010800040101010101" pitchFamily="2" charset="-122"/>
              <a:ea typeface="华文彩云" panose="02010800040101010101" pitchFamily="2" charset="-122"/>
            </a:endParaRPr>
          </a:p>
        </p:txBody>
      </p:sp>
      <p:sp>
        <p:nvSpPr>
          <p:cNvPr id="3" name="副标题 2"/>
          <p:cNvSpPr>
            <a:spLocks noGrp="1"/>
          </p:cNvSpPr>
          <p:nvPr>
            <p:ph type="subTitle" idx="1"/>
          </p:nvPr>
        </p:nvSpPr>
        <p:spPr/>
        <p:txBody>
          <a:bodyPr/>
          <a:lstStyle/>
          <a:p>
            <a:endParaRPr lang="zh-CN" altLang="en-US"/>
          </a:p>
        </p:txBody>
      </p:sp>
    </p:spTree>
    <p:extLst>
      <p:ext uri="{BB962C8B-B14F-4D97-AF65-F5344CB8AC3E}">
        <p14:creationId xmlns:p14="http://schemas.microsoft.com/office/powerpoint/2010/main" val="384517695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123950" y="771525"/>
            <a:ext cx="9639300" cy="1200329"/>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不同的权向量反映出不同的属性对我们决策的重要性大小。采用不同的权向量，我们的决策一般是不同的，如何选择权向量是多属性决策的最重要环节。</a:t>
            </a:r>
            <a:endParaRPr lang="zh-CN" altLang="en-US" sz="2400" dirty="0">
              <a:latin typeface="Times New Roman" panose="02020603050405020304" pitchFamily="18" charset="0"/>
              <a:ea typeface="华文新魏" panose="02010800040101010101" pitchFamily="2" charset="-122"/>
              <a:cs typeface="Times New Roman" panose="02020603050405020304" pitchFamily="18" charset="0"/>
            </a:endParaRPr>
          </a:p>
        </p:txBody>
      </p:sp>
      <p:sp>
        <p:nvSpPr>
          <p:cNvPr id="3" name="文本框 2"/>
          <p:cNvSpPr txBox="1"/>
          <p:nvPr/>
        </p:nvSpPr>
        <p:spPr>
          <a:xfrm>
            <a:off x="1123950" y="2152650"/>
            <a:ext cx="9639300" cy="3785652"/>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选择权重一般要考虑两方面的因素，</a:t>
            </a:r>
            <a:endPar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endParaRPr>
          </a:p>
          <a:p>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1</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a:t>
            </a:r>
            <a:r>
              <a:rPr lang="zh-CN" altLang="en-US" sz="2400" u="sng" dirty="0" smtClean="0">
                <a:latin typeface="Times New Roman" panose="02020603050405020304" pitchFamily="18" charset="0"/>
                <a:ea typeface="华文新魏" panose="02010800040101010101" pitchFamily="2" charset="-122"/>
                <a:cs typeface="Times New Roman" panose="02020603050405020304" pitchFamily="18" charset="0"/>
              </a:rPr>
              <a:t>属性本身的重要性</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，比如，对恐怖袭击造成的损失进行评估，常常有死亡人数、伤残人数、财产损失等；死亡</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1</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人比伤残</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1</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人要严重的多，因此 权重要大一些。这样的权重是</a:t>
            </a:r>
            <a:r>
              <a:rPr lang="zh-CN" altLang="en-US" sz="2400" u="sng" dirty="0" smtClean="0">
                <a:latin typeface="Times New Roman" panose="02020603050405020304" pitchFamily="18" charset="0"/>
                <a:ea typeface="华文新魏" panose="02010800040101010101" pitchFamily="2" charset="-122"/>
                <a:cs typeface="Times New Roman" panose="02020603050405020304" pitchFamily="18" charset="0"/>
              </a:rPr>
              <a:t>主观性</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的。</a:t>
            </a:r>
            <a:endPar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endParaRPr>
          </a:p>
          <a:p>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2</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a:t>
            </a:r>
            <a:r>
              <a:rPr lang="zh-CN" altLang="en-US" sz="2400" u="sng" dirty="0" smtClean="0">
                <a:latin typeface="Times New Roman" panose="02020603050405020304" pitchFamily="18" charset="0"/>
                <a:ea typeface="华文新魏" panose="02010800040101010101" pitchFamily="2" charset="-122"/>
                <a:cs typeface="Times New Roman" panose="02020603050405020304" pitchFamily="18" charset="0"/>
              </a:rPr>
              <a:t>属性的差异性</a:t>
            </a:r>
            <a:r>
              <a:rPr lang="en-US" altLang="zh-CN" sz="2400" u="sng" dirty="0" smtClean="0">
                <a:latin typeface="Times New Roman" panose="02020603050405020304" pitchFamily="18" charset="0"/>
                <a:ea typeface="华文新魏" panose="02010800040101010101" pitchFamily="2" charset="-122"/>
                <a:cs typeface="Times New Roman" panose="02020603050405020304" pitchFamily="18" charset="0"/>
              </a:rPr>
              <a:t>(</a:t>
            </a:r>
            <a:r>
              <a:rPr lang="zh-CN" altLang="en-US" sz="2400" u="sng" dirty="0" smtClean="0">
                <a:latin typeface="Times New Roman" panose="02020603050405020304" pitchFamily="18" charset="0"/>
                <a:ea typeface="华文新魏" panose="02010800040101010101" pitchFamily="2" charset="-122"/>
                <a:cs typeface="Times New Roman" panose="02020603050405020304" pitchFamily="18" charset="0"/>
              </a:rPr>
              <a:t>或不确定性</a:t>
            </a:r>
            <a:r>
              <a:rPr lang="en-US" altLang="zh-CN" sz="2400" u="sng" dirty="0" smtClean="0">
                <a:latin typeface="Times New Roman" panose="02020603050405020304" pitchFamily="18" charset="0"/>
                <a:ea typeface="华文新魏" panose="02010800040101010101" pitchFamily="2" charset="-122"/>
                <a:cs typeface="Times New Roman" panose="02020603050405020304" pitchFamily="18" charset="0"/>
              </a:rPr>
              <a:t>)</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可以有效提供决策信息，而不确定性较大的属性对决策帮助不大，比如尽管恐怖袭击中死亡人数在造成损失的评估中占有重要地位，但如果我们评估中的各个样本中死亡人数的期望值基本相同，则仅仅通过死亡人数评价损失大小，对样本的排序作用就小得多。属性的不确定性可以从数据中得到，是</a:t>
            </a:r>
            <a:r>
              <a:rPr lang="zh-CN" altLang="en-US" sz="2400" u="sng" dirty="0" smtClean="0">
                <a:latin typeface="Times New Roman" panose="02020603050405020304" pitchFamily="18" charset="0"/>
                <a:ea typeface="华文新魏" panose="02010800040101010101" pitchFamily="2" charset="-122"/>
                <a:cs typeface="Times New Roman" panose="02020603050405020304" pitchFamily="18" charset="0"/>
              </a:rPr>
              <a:t>客观的</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指标。不确定性小的属性的权重一般应大一些。</a:t>
            </a:r>
            <a:endParaRPr lang="zh-CN" altLang="en-US" sz="2400" dirty="0">
              <a:latin typeface="Times New Roman" panose="02020603050405020304" pitchFamily="18" charset="0"/>
              <a:ea typeface="华文新魏" panose="02010800040101010101" pitchFamily="2" charset="-122"/>
              <a:cs typeface="Times New Roman" panose="02020603050405020304" pitchFamily="18" charset="0"/>
            </a:endParaRPr>
          </a:p>
        </p:txBody>
      </p:sp>
    </p:spTree>
    <p:extLst>
      <p:ext uri="{BB962C8B-B14F-4D97-AF65-F5344CB8AC3E}">
        <p14:creationId xmlns:p14="http://schemas.microsoft.com/office/powerpoint/2010/main" val="3848576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Effect transition="in" filter="fade">
                                      <p:cBhvr>
                                        <p:cTn id="17" dur="500"/>
                                        <p:tgtEl>
                                          <p:spTgt spid="3">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1" end="1"/>
                                            </p:txEl>
                                          </p:spTgt>
                                        </p:tgtEl>
                                        <p:attrNameLst>
                                          <p:attrName>style.visibility</p:attrName>
                                        </p:attrNameLst>
                                      </p:cBhvr>
                                      <p:to>
                                        <p:strVal val="visible"/>
                                      </p:to>
                                    </p:set>
                                    <p:animEffect transition="in" filter="fade">
                                      <p:cBhvr>
                                        <p:cTn id="22" dur="500"/>
                                        <p:tgtEl>
                                          <p:spTgt spid="3">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animEffect transition="in" filter="fade">
                                      <p:cBhvr>
                                        <p:cTn id="2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038225" y="990600"/>
            <a:ext cx="9886950" cy="1938992"/>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再比如，我们考虑学历在人的评价中的作用。如果</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4</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个样本的学历依次为文盲、高中、大学和博士，学历指标的影响就比较突出，区分度很高，没有不确定性；如果</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4</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个人中有</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2</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个本科、</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2</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个博士，则存在一定的不确定性，但如果</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4</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个人都是博士，则这个指标是完全不确定的，不能利用这个指标来区别任何两个人的差异，因此在样本的排序中不起任何作用。</a:t>
            </a:r>
            <a:endParaRPr lang="zh-CN" altLang="en-US" sz="2400" dirty="0">
              <a:latin typeface="Times New Roman" panose="02020603050405020304" pitchFamily="18" charset="0"/>
              <a:ea typeface="华文新魏" panose="02010800040101010101" pitchFamily="2" charset="-122"/>
              <a:cs typeface="Times New Roman" panose="02020603050405020304" pitchFamily="18" charset="0"/>
            </a:endParaRPr>
          </a:p>
        </p:txBody>
      </p:sp>
    </p:spTree>
    <p:extLst>
      <p:ext uri="{BB962C8B-B14F-4D97-AF65-F5344CB8AC3E}">
        <p14:creationId xmlns:p14="http://schemas.microsoft.com/office/powerpoint/2010/main" val="62738170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143000" y="790575"/>
            <a:ext cx="7895724" cy="523220"/>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zh-CN" altLang="en-US" sz="2800" dirty="0" smtClean="0">
                <a:latin typeface="Times New Roman" panose="02020603050405020304" pitchFamily="18" charset="0"/>
                <a:ea typeface="华文新魏" panose="02010800040101010101" pitchFamily="2" charset="-122"/>
                <a:cs typeface="Times New Roman" panose="02020603050405020304" pitchFamily="18" charset="0"/>
              </a:rPr>
              <a:t>利用不确定性大小来确定权重的方法称为</a:t>
            </a:r>
            <a:r>
              <a:rPr lang="zh-CN" altLang="en-US" sz="2800" u="sng" dirty="0" smtClean="0">
                <a:latin typeface="Times New Roman" panose="02020603050405020304" pitchFamily="18" charset="0"/>
                <a:ea typeface="华文新魏" panose="02010800040101010101" pitchFamily="2" charset="-122"/>
                <a:cs typeface="Times New Roman" panose="02020603050405020304" pitchFamily="18" charset="0"/>
              </a:rPr>
              <a:t>熵权法</a:t>
            </a:r>
            <a:r>
              <a:rPr lang="zh-CN" altLang="en-US" sz="2800" dirty="0" smtClean="0">
                <a:latin typeface="Times New Roman" panose="02020603050405020304" pitchFamily="18" charset="0"/>
                <a:ea typeface="华文新魏" panose="02010800040101010101" pitchFamily="2" charset="-122"/>
                <a:cs typeface="Times New Roman" panose="02020603050405020304" pitchFamily="18" charset="0"/>
              </a:rPr>
              <a:t>。</a:t>
            </a:r>
            <a:endParaRPr lang="zh-CN" altLang="en-US" sz="2800" dirty="0">
              <a:latin typeface="Times New Roman" panose="02020603050405020304" pitchFamily="18" charset="0"/>
              <a:ea typeface="华文新魏" panose="02010800040101010101" pitchFamily="2" charset="-122"/>
              <a:cs typeface="Times New Roman" panose="02020603050405020304" pitchFamily="18" charset="0"/>
            </a:endParaRPr>
          </a:p>
        </p:txBody>
      </p:sp>
      <p:sp>
        <p:nvSpPr>
          <p:cNvPr id="3" name="文本框 2"/>
          <p:cNvSpPr txBox="1"/>
          <p:nvPr/>
        </p:nvSpPr>
        <p:spPr>
          <a:xfrm>
            <a:off x="1143000" y="1533525"/>
            <a:ext cx="9401175" cy="1990725"/>
          </a:xfrm>
          <a:prstGeom prst="rect">
            <a:avLst/>
          </a:prstGeom>
          <a:noFill/>
        </p:spPr>
        <p:txBody>
          <a:bodyPr wrap="square" rtlCol="0">
            <a:spAutoFit/>
          </a:bodyPr>
          <a:lstStyle/>
          <a:p>
            <a:endParaRPr lang="zh-CN" altLang="en-US" dirty="0"/>
          </a:p>
        </p:txBody>
      </p:sp>
      <p:sp>
        <p:nvSpPr>
          <p:cNvPr id="4" name="文本框 3"/>
          <p:cNvSpPr txBox="1"/>
          <p:nvPr/>
        </p:nvSpPr>
        <p:spPr>
          <a:xfrm>
            <a:off x="1143000" y="1466850"/>
            <a:ext cx="10134600" cy="2677656"/>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香农提出的向量</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x</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的信息熵的定义为</a:t>
            </a:r>
            <a:endPar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endParaRPr>
          </a:p>
          <a:p>
            <a:endPar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endParaRPr>
          </a:p>
          <a:p>
            <a:endPar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endParaRPr>
          </a:p>
          <a:p>
            <a:endParaRPr lang="en-US" altLang="zh-CN" sz="2400" dirty="0">
              <a:latin typeface="Times New Roman" panose="02020603050405020304" pitchFamily="18" charset="0"/>
              <a:ea typeface="华文新魏" panose="02010800040101010101" pitchFamily="2" charset="-122"/>
              <a:cs typeface="Times New Roman" panose="02020603050405020304" pitchFamily="18" charset="0"/>
            </a:endParaRPr>
          </a:p>
          <a:p>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可以看出</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0</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sym typeface="Symbol" panose="05050102010706020507" pitchFamily="18" charset="2"/>
              </a:rPr>
              <a:t>E1</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sym typeface="Symbol" panose="05050102010706020507" pitchFamily="18" charset="2"/>
              </a:rPr>
              <a:t>。 </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当归一化向量的所有分量都相等时，</a:t>
            </a:r>
            <a:r>
              <a:rPr lang="en-US" altLang="zh-CN" sz="2400" i="1" dirty="0" smtClean="0">
                <a:latin typeface="Times New Roman" panose="02020603050405020304" pitchFamily="18" charset="0"/>
                <a:ea typeface="华文新魏" panose="02010800040101010101" pitchFamily="2" charset="-122"/>
                <a:cs typeface="Times New Roman" panose="02020603050405020304" pitchFamily="18" charset="0"/>
              </a:rPr>
              <a:t>E</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=1</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，此时信息熵最大，即向量的不确定性最大，此时它在决策中不起作用。当</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x</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的分量中有一个为</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1</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，其余全为</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0</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时，</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E=0</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，此时信息熵最小，这时不确定性最小，</a:t>
            </a:r>
            <a:endParaRPr lang="zh-CN" altLang="en-US" sz="2400" dirty="0">
              <a:latin typeface="Times New Roman" panose="02020603050405020304" pitchFamily="18" charset="0"/>
              <a:ea typeface="华文新魏" panose="02010800040101010101" pitchFamily="2" charset="-122"/>
              <a:cs typeface="Times New Roman" panose="02020603050405020304" pitchFamily="18" charset="0"/>
            </a:endParaRPr>
          </a:p>
        </p:txBody>
      </p:sp>
      <p:graphicFrame>
        <p:nvGraphicFramePr>
          <p:cNvPr id="5" name="对象 4"/>
          <p:cNvGraphicFramePr>
            <a:graphicFrameLocks noChangeAspect="1"/>
          </p:cNvGraphicFramePr>
          <p:nvPr>
            <p:extLst>
              <p:ext uri="{D42A27DB-BD31-4B8C-83A1-F6EECF244321}">
                <p14:modId xmlns:p14="http://schemas.microsoft.com/office/powerpoint/2010/main" val="3975111423"/>
              </p:ext>
            </p:extLst>
          </p:nvPr>
        </p:nvGraphicFramePr>
        <p:xfrm>
          <a:off x="3299898" y="1924050"/>
          <a:ext cx="2521323" cy="857250"/>
        </p:xfrm>
        <a:graphic>
          <a:graphicData uri="http://schemas.openxmlformats.org/presentationml/2006/ole">
            <mc:AlternateContent xmlns:mc="http://schemas.openxmlformats.org/markup-compatibility/2006">
              <mc:Choice xmlns:v="urn:schemas-microsoft-com:vml" Requires="v">
                <p:oleObj spid="_x0000_s6426" name="Equation" r:id="rId3" imgW="1269720" imgH="431640" progId="Equation.DSMT4">
                  <p:embed/>
                </p:oleObj>
              </mc:Choice>
              <mc:Fallback>
                <p:oleObj name="Equation" r:id="rId3" imgW="1269720" imgH="431640" progId="Equation.DSMT4">
                  <p:embed/>
                  <p:pic>
                    <p:nvPicPr>
                      <p:cNvPr id="0" name=""/>
                      <p:cNvPicPr/>
                      <p:nvPr/>
                    </p:nvPicPr>
                    <p:blipFill>
                      <a:blip r:embed="rId4"/>
                      <a:stretch>
                        <a:fillRect/>
                      </a:stretch>
                    </p:blipFill>
                    <p:spPr>
                      <a:xfrm>
                        <a:off x="3299898" y="1924050"/>
                        <a:ext cx="2521323" cy="857250"/>
                      </a:xfrm>
                      <a:prstGeom prst="rect">
                        <a:avLst/>
                      </a:prstGeom>
                    </p:spPr>
                  </p:pic>
                </p:oleObj>
              </mc:Fallback>
            </mc:AlternateContent>
          </a:graphicData>
        </a:graphic>
      </p:graphicFrame>
      <p:sp>
        <p:nvSpPr>
          <p:cNvPr id="6" name="文本框 5"/>
          <p:cNvSpPr txBox="1"/>
          <p:nvPr/>
        </p:nvSpPr>
        <p:spPr>
          <a:xfrm>
            <a:off x="1143000" y="4324350"/>
            <a:ext cx="10144125" cy="1569660"/>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在多属性决策中，可以利用信息熵的大小给出属性的权重。首先计算出决策矩阵的每一列的信息熵</a:t>
            </a:r>
            <a:endPar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endParaRPr>
          </a:p>
          <a:p>
            <a:endPar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endParaRPr>
          </a:p>
          <a:p>
            <a:r>
              <a:rPr lang="en-US" altLang="zh-CN" sz="2400" dirty="0">
                <a:latin typeface="Times New Roman" panose="02020603050405020304" pitchFamily="18" charset="0"/>
                <a:ea typeface="华文新魏" panose="02010800040101010101" pitchFamily="2" charset="-122"/>
                <a:cs typeface="Times New Roman" panose="02020603050405020304" pitchFamily="18" charset="0"/>
              </a:rPr>
              <a:t> </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                          </a:t>
            </a:r>
            <a:endParaRPr lang="zh-CN" altLang="en-US" sz="2400" dirty="0">
              <a:latin typeface="Times New Roman" panose="02020603050405020304" pitchFamily="18" charset="0"/>
              <a:ea typeface="华文新魏" panose="02010800040101010101" pitchFamily="2" charset="-122"/>
              <a:cs typeface="Times New Roman" panose="02020603050405020304" pitchFamily="18" charset="0"/>
            </a:endParaRPr>
          </a:p>
        </p:txBody>
      </p:sp>
      <p:graphicFrame>
        <p:nvGraphicFramePr>
          <p:cNvPr id="7" name="对象 6"/>
          <p:cNvGraphicFramePr>
            <a:graphicFrameLocks noChangeAspect="1"/>
          </p:cNvGraphicFramePr>
          <p:nvPr>
            <p:extLst>
              <p:ext uri="{D42A27DB-BD31-4B8C-83A1-F6EECF244321}">
                <p14:modId xmlns:p14="http://schemas.microsoft.com/office/powerpoint/2010/main" val="3223031276"/>
              </p:ext>
            </p:extLst>
          </p:nvPr>
        </p:nvGraphicFramePr>
        <p:xfrm>
          <a:off x="3376097" y="5116135"/>
          <a:ext cx="4026647" cy="777875"/>
        </p:xfrm>
        <a:graphic>
          <a:graphicData uri="http://schemas.openxmlformats.org/presentationml/2006/ole">
            <mc:AlternateContent xmlns:mc="http://schemas.openxmlformats.org/markup-compatibility/2006">
              <mc:Choice xmlns:v="urn:schemas-microsoft-com:vml" Requires="v">
                <p:oleObj spid="_x0000_s6427" name="Equation" r:id="rId5" imgW="2234880" imgH="431640" progId="Equation.DSMT4">
                  <p:embed/>
                </p:oleObj>
              </mc:Choice>
              <mc:Fallback>
                <p:oleObj name="Equation" r:id="rId5" imgW="2234880" imgH="431640" progId="Equation.DSMT4">
                  <p:embed/>
                  <p:pic>
                    <p:nvPicPr>
                      <p:cNvPr id="0" name=""/>
                      <p:cNvPicPr/>
                      <p:nvPr/>
                    </p:nvPicPr>
                    <p:blipFill>
                      <a:blip r:embed="rId6"/>
                      <a:stretch>
                        <a:fillRect/>
                      </a:stretch>
                    </p:blipFill>
                    <p:spPr>
                      <a:xfrm>
                        <a:off x="3376097" y="5116135"/>
                        <a:ext cx="4026647" cy="777875"/>
                      </a:xfrm>
                      <a:prstGeom prst="rect">
                        <a:avLst/>
                      </a:prstGeom>
                    </p:spPr>
                  </p:pic>
                </p:oleObj>
              </mc:Fallback>
            </mc:AlternateContent>
          </a:graphicData>
        </a:graphic>
      </p:graphicFrame>
    </p:spTree>
    <p:extLst>
      <p:ext uri="{BB962C8B-B14F-4D97-AF65-F5344CB8AC3E}">
        <p14:creationId xmlns:p14="http://schemas.microsoft.com/office/powerpoint/2010/main" val="4281735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10"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par>
                                <p:cTn id="21" presetID="10"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123948" y="895350"/>
            <a:ext cx="9848851" cy="461665"/>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定义               </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 </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则</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0</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sym typeface="Symbol" panose="05050102010706020507" pitchFamily="18" charset="2"/>
              </a:rPr>
              <a:t>F</a:t>
            </a:r>
            <a:r>
              <a:rPr lang="en-US" altLang="zh-CN" sz="2400" baseline="-25000" dirty="0" smtClean="0">
                <a:latin typeface="Times New Roman" panose="02020603050405020304" pitchFamily="18" charset="0"/>
                <a:ea typeface="华文新魏" panose="02010800040101010101" pitchFamily="2" charset="-122"/>
                <a:cs typeface="Times New Roman" panose="02020603050405020304" pitchFamily="18" charset="0"/>
                <a:sym typeface="Symbol" panose="05050102010706020507" pitchFamily="18" charset="2"/>
              </a:rPr>
              <a:t>j</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sym typeface="Symbol" panose="05050102010706020507" pitchFamily="18" charset="2"/>
              </a:rPr>
              <a:t>1</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sym typeface="Symbol" panose="05050102010706020507" pitchFamily="18" charset="2"/>
              </a:rPr>
              <a:t>且</a:t>
            </a:r>
            <a:r>
              <a:rPr lang="en-US" altLang="zh-CN" sz="2400" dirty="0" err="1" smtClean="0">
                <a:latin typeface="Times New Roman" panose="02020603050405020304" pitchFamily="18" charset="0"/>
                <a:ea typeface="华文新魏" panose="02010800040101010101" pitchFamily="2" charset="-122"/>
                <a:cs typeface="Times New Roman" panose="02020603050405020304" pitchFamily="18" charset="0"/>
                <a:sym typeface="Symbol" panose="05050102010706020507" pitchFamily="18" charset="2"/>
              </a:rPr>
              <a:t>Fj</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sym typeface="Symbol" panose="05050102010706020507" pitchFamily="18" charset="2"/>
              </a:rPr>
              <a:t>越大属性的区分度越高，称为属性</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sym typeface="Symbol" panose="05050102010706020507" pitchFamily="18" charset="2"/>
              </a:rPr>
              <a:t>j</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sym typeface="Symbol" panose="05050102010706020507" pitchFamily="18" charset="2"/>
              </a:rPr>
              <a:t>的</a:t>
            </a:r>
            <a:r>
              <a:rPr lang="zh-CN" altLang="en-US" sz="2400" u="sng" dirty="0" smtClean="0">
                <a:latin typeface="Times New Roman" panose="02020603050405020304" pitchFamily="18" charset="0"/>
                <a:ea typeface="华文新魏" panose="02010800040101010101" pitchFamily="2" charset="-122"/>
                <a:cs typeface="Times New Roman" panose="02020603050405020304" pitchFamily="18" charset="0"/>
                <a:sym typeface="Symbol" panose="05050102010706020507" pitchFamily="18" charset="2"/>
              </a:rPr>
              <a:t>区分度</a:t>
            </a:r>
            <a:endParaRPr lang="zh-CN" altLang="en-US" sz="2400" u="sng" dirty="0">
              <a:latin typeface="Times New Roman" panose="02020603050405020304" pitchFamily="18" charset="0"/>
              <a:ea typeface="华文新魏" panose="02010800040101010101" pitchFamily="2" charset="-122"/>
              <a:cs typeface="Times New Roman" panose="02020603050405020304" pitchFamily="18" charset="0"/>
            </a:endParaRPr>
          </a:p>
        </p:txBody>
      </p:sp>
      <p:graphicFrame>
        <p:nvGraphicFramePr>
          <p:cNvPr id="3" name="对象 2"/>
          <p:cNvGraphicFramePr>
            <a:graphicFrameLocks noChangeAspect="1"/>
          </p:cNvGraphicFramePr>
          <p:nvPr>
            <p:extLst>
              <p:ext uri="{D42A27DB-BD31-4B8C-83A1-F6EECF244321}">
                <p14:modId xmlns:p14="http://schemas.microsoft.com/office/powerpoint/2010/main" val="2141941547"/>
              </p:ext>
            </p:extLst>
          </p:nvPr>
        </p:nvGraphicFramePr>
        <p:xfrm>
          <a:off x="1863725" y="971550"/>
          <a:ext cx="1075244" cy="385465"/>
        </p:xfrm>
        <a:graphic>
          <a:graphicData uri="http://schemas.openxmlformats.org/presentationml/2006/ole">
            <mc:AlternateContent xmlns:mc="http://schemas.openxmlformats.org/markup-compatibility/2006">
              <mc:Choice xmlns:v="urn:schemas-microsoft-com:vml" Requires="v">
                <p:oleObj spid="_x0000_s7436" name="Equation" r:id="rId3" imgW="672840" imgH="241200" progId="Equation.DSMT4">
                  <p:embed/>
                </p:oleObj>
              </mc:Choice>
              <mc:Fallback>
                <p:oleObj name="Equation" r:id="rId3" imgW="672840" imgH="241200" progId="Equation.DSMT4">
                  <p:embed/>
                  <p:pic>
                    <p:nvPicPr>
                      <p:cNvPr id="0" name=""/>
                      <p:cNvPicPr/>
                      <p:nvPr/>
                    </p:nvPicPr>
                    <p:blipFill>
                      <a:blip r:embed="rId4"/>
                      <a:stretch>
                        <a:fillRect/>
                      </a:stretch>
                    </p:blipFill>
                    <p:spPr>
                      <a:xfrm>
                        <a:off x="1863725" y="971550"/>
                        <a:ext cx="1075244" cy="385465"/>
                      </a:xfrm>
                      <a:prstGeom prst="rect">
                        <a:avLst/>
                      </a:prstGeom>
                    </p:spPr>
                  </p:pic>
                </p:oleObj>
              </mc:Fallback>
            </mc:AlternateContent>
          </a:graphicData>
        </a:graphic>
      </p:graphicFrame>
      <p:sp>
        <p:nvSpPr>
          <p:cNvPr id="4" name="文本框 3"/>
          <p:cNvSpPr txBox="1"/>
          <p:nvPr/>
        </p:nvSpPr>
        <p:spPr>
          <a:xfrm>
            <a:off x="1123948" y="1552575"/>
            <a:ext cx="9848851" cy="2308324"/>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将各</a:t>
            </a:r>
            <a:r>
              <a:rPr lang="en-US" altLang="zh-CN" sz="2400" dirty="0" err="1" smtClean="0">
                <a:latin typeface="Times New Roman" panose="02020603050405020304" pitchFamily="18" charset="0"/>
                <a:ea typeface="华文新魏" panose="02010800040101010101" pitchFamily="2" charset="-122"/>
                <a:cs typeface="Times New Roman" panose="02020603050405020304" pitchFamily="18" charset="0"/>
              </a:rPr>
              <a:t>F</a:t>
            </a:r>
            <a:r>
              <a:rPr lang="en-US" altLang="zh-CN" sz="2400" baseline="-25000" dirty="0" err="1" smtClean="0">
                <a:latin typeface="Times New Roman" panose="02020603050405020304" pitchFamily="18" charset="0"/>
                <a:ea typeface="华文新魏" panose="02010800040101010101" pitchFamily="2" charset="-122"/>
                <a:cs typeface="Times New Roman" panose="02020603050405020304" pitchFamily="18" charset="0"/>
              </a:rPr>
              <a:t>j</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组成的向量归一化形成问题的权向量</a:t>
            </a:r>
            <a:endPar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endParaRPr>
          </a:p>
          <a:p>
            <a:endParaRPr lang="en-US" altLang="zh-CN" sz="2400" dirty="0">
              <a:latin typeface="Times New Roman" panose="02020603050405020304" pitchFamily="18" charset="0"/>
              <a:ea typeface="华文新魏" panose="02010800040101010101" pitchFamily="2" charset="-122"/>
              <a:cs typeface="Times New Roman" panose="02020603050405020304" pitchFamily="18" charset="0"/>
            </a:endParaRPr>
          </a:p>
          <a:p>
            <a:endPar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endParaRPr>
          </a:p>
          <a:p>
            <a:endParaRPr lang="en-US" altLang="zh-CN" sz="2400" dirty="0">
              <a:latin typeface="Times New Roman" panose="02020603050405020304" pitchFamily="18" charset="0"/>
              <a:ea typeface="华文新魏" panose="02010800040101010101" pitchFamily="2" charset="-122"/>
              <a:cs typeface="Times New Roman" panose="02020603050405020304" pitchFamily="18" charset="0"/>
            </a:endParaRPr>
          </a:p>
          <a:p>
            <a:endPar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endParaRPr>
          </a:p>
          <a:p>
            <a:r>
              <a:rPr lang="en-US" altLang="zh-CN" sz="2400" dirty="0">
                <a:latin typeface="Times New Roman" panose="02020603050405020304" pitchFamily="18" charset="0"/>
                <a:ea typeface="华文新魏" panose="02010800040101010101" pitchFamily="2" charset="-122"/>
                <a:cs typeface="Times New Roman" panose="02020603050405020304" pitchFamily="18" charset="0"/>
              </a:rPr>
              <a:t> </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                         </a:t>
            </a:r>
            <a:endParaRPr lang="zh-CN" altLang="en-US" sz="2400" dirty="0">
              <a:latin typeface="Times New Roman" panose="02020603050405020304" pitchFamily="18" charset="0"/>
              <a:ea typeface="华文新魏" panose="02010800040101010101" pitchFamily="2" charset="-122"/>
              <a:cs typeface="Times New Roman" panose="02020603050405020304" pitchFamily="18" charset="0"/>
            </a:endParaRPr>
          </a:p>
        </p:txBody>
      </p:sp>
      <p:graphicFrame>
        <p:nvGraphicFramePr>
          <p:cNvPr id="5" name="对象 4"/>
          <p:cNvGraphicFramePr>
            <a:graphicFrameLocks noChangeAspect="1"/>
          </p:cNvGraphicFramePr>
          <p:nvPr>
            <p:extLst>
              <p:ext uri="{D42A27DB-BD31-4B8C-83A1-F6EECF244321}">
                <p14:modId xmlns:p14="http://schemas.microsoft.com/office/powerpoint/2010/main" val="502851852"/>
              </p:ext>
            </p:extLst>
          </p:nvPr>
        </p:nvGraphicFramePr>
        <p:xfrm>
          <a:off x="4222749" y="2042556"/>
          <a:ext cx="1787525" cy="1740485"/>
        </p:xfrm>
        <a:graphic>
          <a:graphicData uri="http://schemas.openxmlformats.org/presentationml/2006/ole">
            <mc:AlternateContent xmlns:mc="http://schemas.openxmlformats.org/markup-compatibility/2006">
              <mc:Choice xmlns:v="urn:schemas-microsoft-com:vml" Requires="v">
                <p:oleObj spid="_x0000_s7437" name="Equation" r:id="rId5" imgW="965160" imgH="939600" progId="Equation.DSMT4">
                  <p:embed/>
                </p:oleObj>
              </mc:Choice>
              <mc:Fallback>
                <p:oleObj name="Equation" r:id="rId5" imgW="965160" imgH="939600" progId="Equation.DSMT4">
                  <p:embed/>
                  <p:pic>
                    <p:nvPicPr>
                      <p:cNvPr id="0" name=""/>
                      <p:cNvPicPr/>
                      <p:nvPr/>
                    </p:nvPicPr>
                    <p:blipFill>
                      <a:blip r:embed="rId6"/>
                      <a:stretch>
                        <a:fillRect/>
                      </a:stretch>
                    </p:blipFill>
                    <p:spPr>
                      <a:xfrm>
                        <a:off x="4222749" y="2042556"/>
                        <a:ext cx="1787525" cy="1740485"/>
                      </a:xfrm>
                      <a:prstGeom prst="rect">
                        <a:avLst/>
                      </a:prstGeom>
                    </p:spPr>
                  </p:pic>
                </p:oleObj>
              </mc:Fallback>
            </mc:AlternateContent>
          </a:graphicData>
        </a:graphic>
      </p:graphicFrame>
      <p:sp>
        <p:nvSpPr>
          <p:cNvPr id="6" name="文本框 5"/>
          <p:cNvSpPr txBox="1"/>
          <p:nvPr/>
        </p:nvSpPr>
        <p:spPr>
          <a:xfrm>
            <a:off x="1123948" y="3990975"/>
            <a:ext cx="9848851" cy="830997"/>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得到权向量，对各属性加权即化为单属性问题，各备选方案就可以按照相应属性排序。</a:t>
            </a:r>
            <a:endParaRPr lang="zh-CN" altLang="en-US" sz="2400" dirty="0">
              <a:latin typeface="Times New Roman" panose="02020603050405020304" pitchFamily="18" charset="0"/>
              <a:ea typeface="华文新魏" panose="02010800040101010101" pitchFamily="2" charset="-122"/>
              <a:cs typeface="Times New Roman" panose="02020603050405020304" pitchFamily="18" charset="0"/>
            </a:endParaRPr>
          </a:p>
        </p:txBody>
      </p:sp>
    </p:spTree>
    <p:extLst>
      <p:ext uri="{BB962C8B-B14F-4D97-AF65-F5344CB8AC3E}">
        <p14:creationId xmlns:p14="http://schemas.microsoft.com/office/powerpoint/2010/main" val="3470068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par>
                                <p:cTn id="16" presetID="10" presetClass="entr" presetSubtype="0" fill="hold"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933450" y="809625"/>
            <a:ext cx="8382000" cy="830997"/>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利用归一化处理后的数据矩阵计算得到的信息熵、区分度和权重和三种车型的排序打分如下：</a:t>
            </a:r>
            <a:endParaRPr lang="zh-CN" altLang="en-US" sz="2400" dirty="0">
              <a:latin typeface="Times New Roman" panose="02020603050405020304" pitchFamily="18" charset="0"/>
              <a:ea typeface="华文新魏" panose="02010800040101010101" pitchFamily="2" charset="-122"/>
              <a:cs typeface="Times New Roman" panose="02020603050405020304" pitchFamily="18" charset="0"/>
            </a:endParaRPr>
          </a:p>
        </p:txBody>
      </p:sp>
      <p:sp>
        <p:nvSpPr>
          <p:cNvPr id="3" name="矩形 2"/>
          <p:cNvSpPr/>
          <p:nvPr/>
        </p:nvSpPr>
        <p:spPr>
          <a:xfrm>
            <a:off x="933450" y="1751737"/>
            <a:ext cx="4029075" cy="3046988"/>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US" altLang="zh-CN" sz="2400" dirty="0">
                <a:solidFill>
                  <a:srgbClr val="000000"/>
                </a:solidFill>
                <a:latin typeface="Times New Roman" panose="02020603050405020304" pitchFamily="18" charset="0"/>
                <a:ea typeface="Microsoft YaHei UI" panose="020B0503020204020204" pitchFamily="34" charset="-122"/>
                <a:cs typeface="Times New Roman" panose="02020603050405020304" pitchFamily="18" charset="0"/>
              </a:rPr>
              <a:t>A=[1/25,9,7;1/18,7,7;1/12,5,5];</a:t>
            </a:r>
          </a:p>
          <a:p>
            <a:r>
              <a:rPr lang="en-US" altLang="zh-CN" sz="2400" dirty="0">
                <a:solidFill>
                  <a:srgbClr val="000000"/>
                </a:solidFill>
                <a:latin typeface="Times New Roman" panose="02020603050405020304" pitchFamily="18" charset="0"/>
                <a:ea typeface="Microsoft YaHei UI" panose="020B0503020204020204" pitchFamily="34" charset="-122"/>
                <a:cs typeface="Times New Roman" panose="02020603050405020304" pitchFamily="18" charset="0"/>
              </a:rPr>
              <a:t>b=sum(A);</a:t>
            </a:r>
          </a:p>
          <a:p>
            <a:r>
              <a:rPr lang="en-US" altLang="zh-CN" sz="2400" dirty="0">
                <a:solidFill>
                  <a:srgbClr val="000000"/>
                </a:solidFill>
                <a:latin typeface="Times New Roman" panose="02020603050405020304" pitchFamily="18" charset="0"/>
                <a:ea typeface="Microsoft YaHei UI" panose="020B0503020204020204" pitchFamily="34" charset="-122"/>
                <a:cs typeface="Times New Roman" panose="02020603050405020304" pitchFamily="18" charset="0"/>
              </a:rPr>
              <a:t>B=A*</a:t>
            </a:r>
            <a:r>
              <a:rPr lang="en-US" altLang="zh-CN" sz="2400" dirty="0" err="1">
                <a:solidFill>
                  <a:srgbClr val="000000"/>
                </a:solidFill>
                <a:latin typeface="Times New Roman" panose="02020603050405020304" pitchFamily="18" charset="0"/>
                <a:ea typeface="Microsoft YaHei UI" panose="020B0503020204020204" pitchFamily="34" charset="-122"/>
                <a:cs typeface="Times New Roman" panose="02020603050405020304" pitchFamily="18" charset="0"/>
              </a:rPr>
              <a:t>diag</a:t>
            </a:r>
            <a:r>
              <a:rPr lang="en-US" altLang="zh-CN" sz="2400" dirty="0">
                <a:solidFill>
                  <a:srgbClr val="000000"/>
                </a:solidFill>
                <a:latin typeface="Times New Roman" panose="02020603050405020304" pitchFamily="18" charset="0"/>
                <a:ea typeface="Microsoft YaHei UI" panose="020B0503020204020204" pitchFamily="34" charset="-122"/>
                <a:cs typeface="Times New Roman" panose="02020603050405020304" pitchFamily="18" charset="0"/>
              </a:rPr>
              <a:t>(1./b</a:t>
            </a:r>
            <a:r>
              <a:rPr lang="en-US" altLang="zh-CN" sz="2400" dirty="0" smtClean="0">
                <a:solidFill>
                  <a:srgbClr val="000000"/>
                </a:solidFill>
                <a:latin typeface="Times New Roman" panose="02020603050405020304" pitchFamily="18" charset="0"/>
                <a:ea typeface="Microsoft YaHei UI" panose="020B0503020204020204" pitchFamily="34" charset="-122"/>
                <a:cs typeface="Times New Roman" panose="02020603050405020304" pitchFamily="18" charset="0"/>
              </a:rPr>
              <a:t>);%</a:t>
            </a:r>
            <a:r>
              <a:rPr lang="zh-CN" altLang="en-US" sz="2400" dirty="0" smtClean="0">
                <a:solidFill>
                  <a:srgbClr val="00B050"/>
                </a:solidFill>
                <a:latin typeface="华文新魏" panose="02010800040101010101" pitchFamily="2" charset="-122"/>
                <a:ea typeface="华文新魏" panose="02010800040101010101" pitchFamily="2" charset="-122"/>
                <a:cs typeface="Times New Roman" panose="02020603050405020304" pitchFamily="18" charset="0"/>
              </a:rPr>
              <a:t>数据归一化</a:t>
            </a:r>
            <a:endParaRPr lang="en-US" altLang="zh-CN" sz="2400" dirty="0">
              <a:solidFill>
                <a:srgbClr val="00B050"/>
              </a:solidFill>
              <a:latin typeface="华文新魏" panose="02010800040101010101" pitchFamily="2" charset="-122"/>
              <a:ea typeface="华文新魏" panose="02010800040101010101" pitchFamily="2" charset="-122"/>
              <a:cs typeface="Times New Roman" panose="02020603050405020304" pitchFamily="18" charset="0"/>
            </a:endParaRPr>
          </a:p>
          <a:p>
            <a:r>
              <a:rPr lang="en-US" altLang="zh-CN" sz="2400" dirty="0">
                <a:solidFill>
                  <a:srgbClr val="000000"/>
                </a:solidFill>
                <a:latin typeface="Times New Roman" panose="02020603050405020304" pitchFamily="18" charset="0"/>
                <a:ea typeface="Microsoft YaHei UI" panose="020B0503020204020204" pitchFamily="34" charset="-122"/>
                <a:cs typeface="Times New Roman" panose="02020603050405020304" pitchFamily="18" charset="0"/>
              </a:rPr>
              <a:t>E=-sum(B.*log(B))/log(3</a:t>
            </a:r>
            <a:r>
              <a:rPr lang="en-US" altLang="zh-CN" sz="2400" dirty="0" smtClean="0">
                <a:solidFill>
                  <a:srgbClr val="000000"/>
                </a:solidFill>
                <a:latin typeface="Times New Roman" panose="02020603050405020304" pitchFamily="18" charset="0"/>
                <a:ea typeface="Microsoft YaHei UI" panose="020B0503020204020204" pitchFamily="34" charset="-122"/>
                <a:cs typeface="Times New Roman" panose="02020603050405020304" pitchFamily="18" charset="0"/>
              </a:rPr>
              <a:t>)</a:t>
            </a:r>
          </a:p>
          <a:p>
            <a:r>
              <a:rPr lang="en-US" altLang="zh-CN" sz="2400" dirty="0">
                <a:solidFill>
                  <a:srgbClr val="000000"/>
                </a:solidFill>
                <a:latin typeface="Times New Roman" panose="02020603050405020304" pitchFamily="18" charset="0"/>
                <a:ea typeface="Microsoft YaHei UI" panose="020B0503020204020204" pitchFamily="34" charset="-122"/>
                <a:cs typeface="Times New Roman" panose="02020603050405020304" pitchFamily="18" charset="0"/>
              </a:rPr>
              <a:t> </a:t>
            </a:r>
            <a:r>
              <a:rPr lang="en-US" altLang="zh-CN" sz="2400" dirty="0" smtClean="0">
                <a:solidFill>
                  <a:srgbClr val="000000"/>
                </a:solidFill>
                <a:latin typeface="Times New Roman" panose="02020603050405020304" pitchFamily="18" charset="0"/>
                <a:ea typeface="Microsoft YaHei UI" panose="020B0503020204020204" pitchFamily="34" charset="-122"/>
                <a:cs typeface="Times New Roman" panose="02020603050405020304" pitchFamily="18" charset="0"/>
              </a:rPr>
              <a:t>                %</a:t>
            </a:r>
            <a:r>
              <a:rPr lang="zh-CN" altLang="en-US" sz="2400" dirty="0" smtClean="0">
                <a:solidFill>
                  <a:srgbClr val="00B050"/>
                </a:solidFill>
                <a:latin typeface="华文新魏" panose="02010800040101010101" pitchFamily="2" charset="-122"/>
                <a:ea typeface="华文新魏" panose="02010800040101010101" pitchFamily="2" charset="-122"/>
                <a:cs typeface="Times New Roman" panose="02020603050405020304" pitchFamily="18" charset="0"/>
              </a:rPr>
              <a:t>求各列信息熵</a:t>
            </a:r>
            <a:endParaRPr lang="en-US" altLang="zh-CN" sz="2400" dirty="0">
              <a:solidFill>
                <a:srgbClr val="00B050"/>
              </a:solidFill>
              <a:latin typeface="华文新魏" panose="02010800040101010101" pitchFamily="2" charset="-122"/>
              <a:ea typeface="华文新魏" panose="02010800040101010101" pitchFamily="2" charset="-122"/>
              <a:cs typeface="Times New Roman" panose="02020603050405020304" pitchFamily="18" charset="0"/>
            </a:endParaRPr>
          </a:p>
          <a:p>
            <a:r>
              <a:rPr lang="en-US" altLang="zh-CN" sz="2400" dirty="0" smtClean="0">
                <a:solidFill>
                  <a:srgbClr val="000000"/>
                </a:solidFill>
                <a:latin typeface="Times New Roman" panose="02020603050405020304" pitchFamily="18" charset="0"/>
                <a:ea typeface="Microsoft YaHei UI" panose="020B0503020204020204" pitchFamily="34" charset="-122"/>
                <a:cs typeface="Times New Roman" panose="02020603050405020304" pitchFamily="18" charset="0"/>
              </a:rPr>
              <a:t>F=1-E       %</a:t>
            </a:r>
            <a:r>
              <a:rPr lang="zh-CN" altLang="en-US" sz="2400" dirty="0" smtClean="0">
                <a:solidFill>
                  <a:srgbClr val="00B050"/>
                </a:solidFill>
                <a:latin typeface="华文新魏" panose="02010800040101010101" pitchFamily="2" charset="-122"/>
                <a:ea typeface="华文新魏" panose="02010800040101010101" pitchFamily="2" charset="-122"/>
                <a:cs typeface="Times New Roman" panose="02020603050405020304" pitchFamily="18" charset="0"/>
              </a:rPr>
              <a:t>区分度</a:t>
            </a:r>
            <a:endParaRPr lang="en-US" altLang="zh-CN" sz="2400" dirty="0">
              <a:solidFill>
                <a:srgbClr val="00B050"/>
              </a:solidFill>
              <a:latin typeface="华文新魏" panose="02010800040101010101" pitchFamily="2" charset="-122"/>
              <a:ea typeface="华文新魏" panose="02010800040101010101" pitchFamily="2" charset="-122"/>
              <a:cs typeface="Times New Roman" panose="02020603050405020304" pitchFamily="18" charset="0"/>
            </a:endParaRPr>
          </a:p>
          <a:p>
            <a:r>
              <a:rPr lang="en-US" altLang="zh-CN" sz="2400" dirty="0">
                <a:solidFill>
                  <a:srgbClr val="000000"/>
                </a:solidFill>
                <a:latin typeface="Times New Roman" panose="02020603050405020304" pitchFamily="18" charset="0"/>
                <a:ea typeface="Microsoft YaHei UI" panose="020B0503020204020204" pitchFamily="34" charset="-122"/>
                <a:cs typeface="Times New Roman" panose="02020603050405020304" pitchFamily="18" charset="0"/>
              </a:rPr>
              <a:t>w=F/sum(F</a:t>
            </a:r>
            <a:r>
              <a:rPr lang="en-US" altLang="zh-CN" sz="2400" dirty="0" smtClean="0">
                <a:solidFill>
                  <a:srgbClr val="000000"/>
                </a:solidFill>
                <a:latin typeface="Times New Roman" panose="02020603050405020304" pitchFamily="18" charset="0"/>
                <a:ea typeface="Microsoft YaHei UI" panose="020B0503020204020204" pitchFamily="34" charset="-122"/>
                <a:cs typeface="Times New Roman" panose="02020603050405020304" pitchFamily="18" charset="0"/>
              </a:rPr>
              <a:t>)</a:t>
            </a:r>
          </a:p>
          <a:p>
            <a:r>
              <a:rPr lang="en-US" altLang="zh-CN" sz="2400" dirty="0" smtClean="0">
                <a:solidFill>
                  <a:srgbClr val="000000"/>
                </a:solidFill>
                <a:latin typeface="Times New Roman" panose="02020603050405020304" pitchFamily="18" charset="0"/>
                <a:ea typeface="Microsoft YaHei UI" panose="020B0503020204020204" pitchFamily="34" charset="-122"/>
                <a:cs typeface="Times New Roman" panose="02020603050405020304" pitchFamily="18" charset="0"/>
              </a:rPr>
              <a:t>Score=B*w’   %</a:t>
            </a:r>
            <a:r>
              <a:rPr lang="zh-CN" altLang="en-US" sz="2400" dirty="0" smtClean="0">
                <a:solidFill>
                  <a:srgbClr val="00B050"/>
                </a:solidFill>
                <a:latin typeface="华文新魏" panose="02010800040101010101" pitchFamily="2" charset="-122"/>
                <a:ea typeface="华文新魏" panose="02010800040101010101" pitchFamily="2" charset="-122"/>
                <a:cs typeface="Times New Roman" panose="02020603050405020304" pitchFamily="18" charset="0"/>
              </a:rPr>
              <a:t>加权平均得分</a:t>
            </a:r>
            <a:endParaRPr lang="en-US" altLang="zh-CN" sz="2400" dirty="0">
              <a:solidFill>
                <a:srgbClr val="00B050"/>
              </a:solidFill>
              <a:latin typeface="华文新魏" panose="02010800040101010101" pitchFamily="2" charset="-122"/>
              <a:ea typeface="华文新魏" panose="02010800040101010101" pitchFamily="2" charset="-122"/>
              <a:cs typeface="Times New Roman" panose="02020603050405020304" pitchFamily="18" charset="0"/>
            </a:endParaRPr>
          </a:p>
        </p:txBody>
      </p:sp>
      <p:sp>
        <p:nvSpPr>
          <p:cNvPr id="4" name="矩形 3"/>
          <p:cNvSpPr/>
          <p:nvPr/>
        </p:nvSpPr>
        <p:spPr>
          <a:xfrm>
            <a:off x="5324475" y="1751737"/>
            <a:ext cx="5667375" cy="2308324"/>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en-US" altLang="zh-CN" sz="2400" dirty="0">
                <a:latin typeface="Times New Roman" panose="02020603050405020304" pitchFamily="18" charset="0"/>
                <a:cs typeface="Times New Roman" panose="02020603050405020304" pitchFamily="18" charset="0"/>
              </a:rPr>
              <a:t>E =</a:t>
            </a:r>
          </a:p>
          <a:p>
            <a:r>
              <a:rPr lang="en-US" altLang="zh-CN" sz="2400" dirty="0" smtClean="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0.9594    0.9749    0.9895</a:t>
            </a:r>
          </a:p>
          <a:p>
            <a:r>
              <a:rPr lang="en-US" altLang="zh-CN" sz="2400" dirty="0" smtClean="0">
                <a:latin typeface="Times New Roman" panose="02020603050405020304" pitchFamily="18" charset="0"/>
                <a:cs typeface="Times New Roman" panose="02020603050405020304" pitchFamily="18" charset="0"/>
              </a:rPr>
              <a:t>F </a:t>
            </a:r>
            <a:r>
              <a:rPr lang="en-US" altLang="zh-CN" sz="2400" dirty="0">
                <a:latin typeface="Times New Roman" panose="02020603050405020304" pitchFamily="18" charset="0"/>
                <a:cs typeface="Times New Roman" panose="02020603050405020304" pitchFamily="18" charset="0"/>
              </a:rPr>
              <a:t>=</a:t>
            </a:r>
          </a:p>
          <a:p>
            <a:r>
              <a:rPr lang="en-US" altLang="zh-CN" sz="2400" dirty="0" smtClean="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0.0406    0.0251    0.0105</a:t>
            </a:r>
          </a:p>
          <a:p>
            <a:r>
              <a:rPr lang="en-US" altLang="zh-CN" sz="2400" dirty="0" smtClean="0">
                <a:latin typeface="Times New Roman" panose="02020603050405020304" pitchFamily="18" charset="0"/>
                <a:cs typeface="Times New Roman" panose="02020603050405020304" pitchFamily="18" charset="0"/>
              </a:rPr>
              <a:t>w </a:t>
            </a:r>
            <a:r>
              <a:rPr lang="en-US" altLang="zh-CN" sz="2400" dirty="0">
                <a:latin typeface="Times New Roman" panose="02020603050405020304" pitchFamily="18" charset="0"/>
                <a:cs typeface="Times New Roman" panose="02020603050405020304" pitchFamily="18" charset="0"/>
              </a:rPr>
              <a:t>=</a:t>
            </a:r>
          </a:p>
          <a:p>
            <a:r>
              <a:rPr lang="en-US" altLang="zh-CN" sz="2400" dirty="0" smtClean="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0.5330    0.3293    0.1377</a:t>
            </a:r>
            <a:endParaRPr lang="zh-CN" altLang="en-US" sz="2400" dirty="0">
              <a:latin typeface="Times New Roman" panose="02020603050405020304" pitchFamily="18" charset="0"/>
              <a:cs typeface="Times New Roman" panose="02020603050405020304" pitchFamily="18" charset="0"/>
            </a:endParaRPr>
          </a:p>
        </p:txBody>
      </p:sp>
      <p:sp>
        <p:nvSpPr>
          <p:cNvPr id="5" name="矩形 4"/>
          <p:cNvSpPr/>
          <p:nvPr/>
        </p:nvSpPr>
        <p:spPr>
          <a:xfrm>
            <a:off x="5324475" y="4291310"/>
            <a:ext cx="5514975" cy="1938992"/>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排序打分</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 </a:t>
            </a:r>
          </a:p>
          <a:p>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 Score=</a:t>
            </a:r>
          </a:p>
          <a:p>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           </a:t>
            </a:r>
            <a:r>
              <a:rPr lang="en-US" altLang="zh-CN" sz="2400" dirty="0" smtClean="0">
                <a:latin typeface="Times New Roman" panose="02020603050405020304" pitchFamily="18" charset="0"/>
                <a:cs typeface="Times New Roman" panose="02020603050405020304" pitchFamily="18" charset="0"/>
              </a:rPr>
              <a:t>0.3110</a:t>
            </a:r>
            <a:endParaRPr lang="en-US" altLang="zh-CN" sz="2400" dirty="0">
              <a:latin typeface="Times New Roman" panose="02020603050405020304" pitchFamily="18" charset="0"/>
              <a:cs typeface="Times New Roman" panose="02020603050405020304" pitchFamily="18" charset="0"/>
            </a:endParaRPr>
          </a:p>
          <a:p>
            <a:r>
              <a:rPr lang="en-US" altLang="zh-CN" sz="2400" dirty="0">
                <a:latin typeface="Times New Roman" panose="02020603050405020304" pitchFamily="18" charset="0"/>
                <a:cs typeface="Times New Roman" panose="02020603050405020304" pitchFamily="18" charset="0"/>
              </a:rPr>
              <a:t>    </a:t>
            </a:r>
            <a:r>
              <a:rPr lang="en-US" altLang="zh-CN" sz="2400" dirty="0" smtClean="0">
                <a:latin typeface="Times New Roman" panose="02020603050405020304" pitchFamily="18" charset="0"/>
                <a:cs typeface="Times New Roman" panose="02020603050405020304" pitchFamily="18" charset="0"/>
              </a:rPr>
              <a:t>        0.3260</a:t>
            </a:r>
            <a:endParaRPr lang="en-US" altLang="zh-CN" sz="2400" dirty="0">
              <a:latin typeface="Times New Roman" panose="02020603050405020304" pitchFamily="18" charset="0"/>
              <a:cs typeface="Times New Roman" panose="02020603050405020304" pitchFamily="18" charset="0"/>
            </a:endParaRPr>
          </a:p>
          <a:p>
            <a:r>
              <a:rPr lang="en-US" altLang="zh-CN" sz="2400" dirty="0">
                <a:latin typeface="Times New Roman" panose="02020603050405020304" pitchFamily="18" charset="0"/>
                <a:cs typeface="Times New Roman" panose="02020603050405020304" pitchFamily="18" charset="0"/>
              </a:rPr>
              <a:t>    </a:t>
            </a:r>
            <a:r>
              <a:rPr lang="en-US" altLang="zh-CN" sz="2400" dirty="0" smtClean="0">
                <a:latin typeface="Times New Roman" panose="02020603050405020304" pitchFamily="18" charset="0"/>
                <a:cs typeface="Times New Roman" panose="02020603050405020304" pitchFamily="18" charset="0"/>
              </a:rPr>
              <a:t>        0.3629</a:t>
            </a:r>
            <a:endParaRPr lang="zh-CN" alt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78662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990600" y="570765"/>
            <a:ext cx="5715000" cy="461665"/>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接近理想解的偏好排序法</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(TOPSIS</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方法</a:t>
            </a:r>
            <a:r>
              <a:rPr lang="en-US" altLang="zh-CN" sz="2400" b="1" dirty="0" smtClean="0">
                <a:latin typeface="Times New Roman" panose="02020603050405020304" pitchFamily="18" charset="0"/>
                <a:ea typeface="华文新魏" panose="02010800040101010101" pitchFamily="2" charset="-122"/>
                <a:cs typeface="Times New Roman" panose="02020603050405020304" pitchFamily="18" charset="0"/>
              </a:rPr>
              <a:t>)</a:t>
            </a:r>
            <a:endParaRPr lang="zh-CN" altLang="en-US" sz="2400" dirty="0">
              <a:latin typeface="Times New Roman" panose="02020603050405020304" pitchFamily="18" charset="0"/>
              <a:ea typeface="华文新魏" panose="02010800040101010101" pitchFamily="2" charset="-122"/>
              <a:cs typeface="Times New Roman" panose="02020603050405020304" pitchFamily="18" charset="0"/>
            </a:endParaRPr>
          </a:p>
        </p:txBody>
      </p:sp>
      <p:sp>
        <p:nvSpPr>
          <p:cNvPr id="3" name="文本框 2"/>
          <p:cNvSpPr txBox="1"/>
          <p:nvPr/>
        </p:nvSpPr>
        <p:spPr>
          <a:xfrm>
            <a:off x="990599" y="1127501"/>
            <a:ext cx="9439275" cy="1200329"/>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将</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n</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种属性，</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m</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个决策方案的多属性决策问题看作</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n</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维空间中的</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m</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个点，由</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m</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个点中的属性最佳值为分量组成的点称为</a:t>
            </a:r>
            <a:r>
              <a:rPr lang="zh-CN" altLang="en-US" sz="2400" u="sng" dirty="0" smtClean="0">
                <a:latin typeface="Times New Roman" panose="02020603050405020304" pitchFamily="18" charset="0"/>
                <a:ea typeface="华文新魏" panose="02010800040101010101" pitchFamily="2" charset="-122"/>
                <a:cs typeface="Times New Roman" panose="02020603050405020304" pitchFamily="18" charset="0"/>
              </a:rPr>
              <a:t>正理想解</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m</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个点中属性最劣的值组成的向量称为</a:t>
            </a:r>
            <a:r>
              <a:rPr lang="zh-CN" altLang="en-US" sz="2400" u="sng" dirty="0" smtClean="0">
                <a:latin typeface="Times New Roman" panose="02020603050405020304" pitchFamily="18" charset="0"/>
                <a:ea typeface="华文新魏" panose="02010800040101010101" pitchFamily="2" charset="-122"/>
                <a:cs typeface="Times New Roman" panose="02020603050405020304" pitchFamily="18" charset="0"/>
              </a:rPr>
              <a:t>负理想解</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a:t>
            </a:r>
            <a:endParaRPr lang="zh-CN" altLang="en-US" sz="2400" dirty="0">
              <a:latin typeface="Times New Roman" panose="02020603050405020304" pitchFamily="18" charset="0"/>
              <a:ea typeface="华文新魏" panose="02010800040101010101" pitchFamily="2" charset="-122"/>
              <a:cs typeface="Times New Roman" panose="02020603050405020304" pitchFamily="18" charset="0"/>
            </a:endParaRPr>
          </a:p>
        </p:txBody>
      </p:sp>
      <p:sp>
        <p:nvSpPr>
          <p:cNvPr id="4" name="文本框 3"/>
          <p:cNvSpPr txBox="1"/>
          <p:nvPr/>
        </p:nvSpPr>
        <p:spPr>
          <a:xfrm>
            <a:off x="990599" y="2422901"/>
            <a:ext cx="9439275" cy="830997"/>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在</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m</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个备选方案中，好的方案应距离正理想解尽可能近，而距离负理想解应尽可能远。按照这种标准对备选方案排队的方法即</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TOPSIS</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方法</a:t>
            </a:r>
            <a:endParaRPr lang="zh-CN" altLang="en-US" sz="2400" dirty="0">
              <a:latin typeface="Times New Roman" panose="02020603050405020304" pitchFamily="18" charset="0"/>
              <a:ea typeface="华文新魏" panose="02010800040101010101" pitchFamily="2" charset="-122"/>
              <a:cs typeface="Times New Roman" panose="02020603050405020304" pitchFamily="18" charset="0"/>
            </a:endParaRPr>
          </a:p>
        </p:txBody>
      </p:sp>
      <p:sp>
        <p:nvSpPr>
          <p:cNvPr id="5" name="文本框 4"/>
          <p:cNvSpPr txBox="1"/>
          <p:nvPr/>
        </p:nvSpPr>
        <p:spPr>
          <a:xfrm>
            <a:off x="990598" y="3348969"/>
            <a:ext cx="9439275" cy="2677656"/>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方法的步骤：</a:t>
            </a:r>
            <a:endPar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endParaRPr>
          </a:p>
          <a:p>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1</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、考虑决策矩阵的模</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1</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化矩阵并乘以对应的权向量</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消除权的影响</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a:t>
            </a:r>
          </a:p>
          <a:p>
            <a:endPar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endParaRPr>
          </a:p>
          <a:p>
            <a:r>
              <a:rPr lang="en-US" altLang="zh-CN" sz="2400" dirty="0">
                <a:latin typeface="Times New Roman" panose="02020603050405020304" pitchFamily="18" charset="0"/>
                <a:ea typeface="华文新魏" panose="02010800040101010101" pitchFamily="2" charset="-122"/>
                <a:cs typeface="Times New Roman" panose="02020603050405020304" pitchFamily="18" charset="0"/>
              </a:rPr>
              <a:t> </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   </a:t>
            </a:r>
          </a:p>
          <a:p>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       </a:t>
            </a:r>
            <a:endParaRPr lang="en-US" altLang="zh-CN" sz="2400" dirty="0">
              <a:latin typeface="Times New Roman" panose="02020603050405020304" pitchFamily="18" charset="0"/>
              <a:ea typeface="华文新魏" panose="02010800040101010101" pitchFamily="2" charset="-122"/>
              <a:cs typeface="Times New Roman" panose="02020603050405020304" pitchFamily="18" charset="0"/>
            </a:endParaRPr>
          </a:p>
          <a:p>
            <a:endPar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endParaRPr>
          </a:p>
          <a:p>
            <a:endParaRPr lang="zh-CN" altLang="en-US" sz="2400" dirty="0">
              <a:latin typeface="Times New Roman" panose="02020603050405020304" pitchFamily="18" charset="0"/>
              <a:ea typeface="华文新魏" panose="02010800040101010101" pitchFamily="2" charset="-122"/>
              <a:cs typeface="Times New Roman" panose="02020603050405020304" pitchFamily="18" charset="0"/>
            </a:endParaRPr>
          </a:p>
        </p:txBody>
      </p:sp>
      <p:graphicFrame>
        <p:nvGraphicFramePr>
          <p:cNvPr id="6" name="对象 5"/>
          <p:cNvGraphicFramePr>
            <a:graphicFrameLocks noChangeAspect="1"/>
          </p:cNvGraphicFramePr>
          <p:nvPr>
            <p:extLst>
              <p:ext uri="{D42A27DB-BD31-4B8C-83A1-F6EECF244321}">
                <p14:modId xmlns:p14="http://schemas.microsoft.com/office/powerpoint/2010/main" val="2684077972"/>
              </p:ext>
            </p:extLst>
          </p:nvPr>
        </p:nvGraphicFramePr>
        <p:xfrm>
          <a:off x="2030413" y="4275138"/>
          <a:ext cx="4811712" cy="1641475"/>
        </p:xfrm>
        <a:graphic>
          <a:graphicData uri="http://schemas.openxmlformats.org/presentationml/2006/ole">
            <mc:AlternateContent xmlns:mc="http://schemas.openxmlformats.org/markup-compatibility/2006">
              <mc:Choice xmlns:v="urn:schemas-microsoft-com:vml" Requires="v">
                <p:oleObj spid="_x0000_s8317" name="Equation" r:id="rId3" imgW="2755800" imgH="939600" progId="Equation.DSMT4">
                  <p:embed/>
                </p:oleObj>
              </mc:Choice>
              <mc:Fallback>
                <p:oleObj name="Equation" r:id="rId3" imgW="2755800" imgH="939600" progId="Equation.DSMT4">
                  <p:embed/>
                  <p:pic>
                    <p:nvPicPr>
                      <p:cNvPr id="0" name=""/>
                      <p:cNvPicPr/>
                      <p:nvPr/>
                    </p:nvPicPr>
                    <p:blipFill>
                      <a:blip r:embed="rId4"/>
                      <a:stretch>
                        <a:fillRect/>
                      </a:stretch>
                    </p:blipFill>
                    <p:spPr>
                      <a:xfrm>
                        <a:off x="2030413" y="4275138"/>
                        <a:ext cx="4811712" cy="1641475"/>
                      </a:xfrm>
                      <a:prstGeom prst="rect">
                        <a:avLst/>
                      </a:prstGeom>
                    </p:spPr>
                  </p:pic>
                </p:oleObj>
              </mc:Fallback>
            </mc:AlternateContent>
          </a:graphicData>
        </a:graphic>
      </p:graphicFrame>
    </p:spTree>
    <p:extLst>
      <p:ext uri="{BB962C8B-B14F-4D97-AF65-F5344CB8AC3E}">
        <p14:creationId xmlns:p14="http://schemas.microsoft.com/office/powerpoint/2010/main" val="1884246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par>
                                <p:cTn id="23" presetID="10" presetClass="entr" presetSubtype="0" fill="hold" nodeType="with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971550" y="653534"/>
            <a:ext cx="5457826" cy="2308324"/>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对汽车选购问题，仍然取所得到的权</a:t>
            </a:r>
            <a:endPar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endParaRPr>
          </a:p>
          <a:p>
            <a:r>
              <a:rPr lang="en-US" altLang="zh-CN" sz="2400" dirty="0">
                <a:latin typeface="Times New Roman" panose="02020603050405020304" pitchFamily="18" charset="0"/>
                <a:ea typeface="华文新魏" panose="02010800040101010101" pitchFamily="2" charset="-122"/>
                <a:cs typeface="Times New Roman" panose="02020603050405020304" pitchFamily="18" charset="0"/>
              </a:rPr>
              <a:t> </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         w=[0.533, 0.3293, 0.1377];</a:t>
            </a:r>
          </a:p>
          <a:p>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则得到</a:t>
            </a:r>
            <a:endPar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endParaRPr>
          </a:p>
          <a:p>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         V = 0.1977    </a:t>
            </a:r>
            <a:r>
              <a:rPr lang="en-US" altLang="zh-CN" sz="2400" dirty="0">
                <a:latin typeface="Times New Roman" panose="02020603050405020304" pitchFamily="18" charset="0"/>
                <a:ea typeface="华文新魏" panose="02010800040101010101" pitchFamily="2" charset="-122"/>
                <a:cs typeface="Times New Roman" panose="02020603050405020304" pitchFamily="18" charset="0"/>
              </a:rPr>
              <a:t>0.2378    0.0869</a:t>
            </a:r>
          </a:p>
          <a:p>
            <a:r>
              <a:rPr lang="en-US" altLang="zh-CN" sz="2400" dirty="0">
                <a:latin typeface="Times New Roman" panose="02020603050405020304" pitchFamily="18" charset="0"/>
                <a:ea typeface="华文新魏" panose="02010800040101010101" pitchFamily="2" charset="-122"/>
                <a:cs typeface="Times New Roman" panose="02020603050405020304" pitchFamily="18" charset="0"/>
              </a:rPr>
              <a:t>   </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             </a:t>
            </a:r>
            <a:r>
              <a:rPr lang="en-US" altLang="zh-CN" sz="2400" dirty="0">
                <a:latin typeface="Times New Roman" panose="02020603050405020304" pitchFamily="18" charset="0"/>
                <a:ea typeface="华文新魏" panose="02010800040101010101" pitchFamily="2" charset="-122"/>
                <a:cs typeface="Times New Roman" panose="02020603050405020304" pitchFamily="18" charset="0"/>
              </a:rPr>
              <a:t>0.2746    0.1850    0.0869</a:t>
            </a:r>
          </a:p>
          <a:p>
            <a:r>
              <a:rPr lang="en-US" altLang="zh-CN" sz="2400" dirty="0">
                <a:latin typeface="Times New Roman" panose="02020603050405020304" pitchFamily="18" charset="0"/>
                <a:ea typeface="华文新魏" panose="02010800040101010101" pitchFamily="2" charset="-122"/>
                <a:cs typeface="Times New Roman" panose="02020603050405020304" pitchFamily="18" charset="0"/>
              </a:rPr>
              <a:t>    </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            0.4119    </a:t>
            </a:r>
            <a:r>
              <a:rPr lang="en-US" altLang="zh-CN" sz="2400" dirty="0">
                <a:latin typeface="Times New Roman" panose="02020603050405020304" pitchFamily="18" charset="0"/>
                <a:ea typeface="华文新魏" panose="02010800040101010101" pitchFamily="2" charset="-122"/>
                <a:cs typeface="Times New Roman" panose="02020603050405020304" pitchFamily="18" charset="0"/>
              </a:rPr>
              <a:t>0.1321    </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0.0621</a:t>
            </a:r>
            <a:endParaRPr lang="en-US" altLang="zh-CN" sz="2400" dirty="0">
              <a:latin typeface="Times New Roman" panose="02020603050405020304" pitchFamily="18" charset="0"/>
              <a:ea typeface="华文新魏" panose="02010800040101010101" pitchFamily="2" charset="-122"/>
              <a:cs typeface="Times New Roman" panose="02020603050405020304" pitchFamily="18" charset="0"/>
            </a:endParaRPr>
          </a:p>
        </p:txBody>
      </p:sp>
      <p:sp>
        <p:nvSpPr>
          <p:cNvPr id="4" name="矩形 3"/>
          <p:cNvSpPr/>
          <p:nvPr/>
        </p:nvSpPr>
        <p:spPr>
          <a:xfrm>
            <a:off x="6581775" y="838200"/>
            <a:ext cx="5610225" cy="1938992"/>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en-US" altLang="zh-CN" sz="2400" dirty="0">
                <a:solidFill>
                  <a:srgbClr val="000000"/>
                </a:solidFill>
                <a:latin typeface="Times New Roman" panose="02020603050405020304" pitchFamily="18" charset="0"/>
                <a:ea typeface="Microsoft YaHei UI" panose="020B0503020204020204" pitchFamily="34" charset="-122"/>
                <a:cs typeface="Times New Roman" panose="02020603050405020304" pitchFamily="18" charset="0"/>
              </a:rPr>
              <a:t>A=[1/25,9,7;1/18,7,7;1/12,5,5];</a:t>
            </a:r>
          </a:p>
          <a:p>
            <a:r>
              <a:rPr lang="pt-BR" altLang="zh-CN" sz="2400" dirty="0">
                <a:solidFill>
                  <a:srgbClr val="000000"/>
                </a:solidFill>
                <a:latin typeface="Times New Roman" panose="02020603050405020304" pitchFamily="18" charset="0"/>
                <a:ea typeface="Microsoft YaHei UI" panose="020B0503020204020204" pitchFamily="34" charset="-122"/>
                <a:cs typeface="Times New Roman" panose="02020603050405020304" pitchFamily="18" charset="0"/>
              </a:rPr>
              <a:t>c=[norm(A(:,1)),norm(A(:,2)),norm(A(:,3))];</a:t>
            </a:r>
          </a:p>
          <a:p>
            <a:r>
              <a:rPr lang="en-US" altLang="zh-CN" sz="2400" dirty="0">
                <a:solidFill>
                  <a:srgbClr val="000000"/>
                </a:solidFill>
                <a:latin typeface="Times New Roman" panose="02020603050405020304" pitchFamily="18" charset="0"/>
                <a:ea typeface="Microsoft YaHei UI" panose="020B0503020204020204" pitchFamily="34" charset="-122"/>
                <a:cs typeface="Times New Roman" panose="02020603050405020304" pitchFamily="18" charset="0"/>
              </a:rPr>
              <a:t>C=A*</a:t>
            </a:r>
            <a:r>
              <a:rPr lang="en-US" altLang="zh-CN" sz="2400" dirty="0" err="1">
                <a:solidFill>
                  <a:srgbClr val="000000"/>
                </a:solidFill>
                <a:latin typeface="Times New Roman" panose="02020603050405020304" pitchFamily="18" charset="0"/>
                <a:ea typeface="Microsoft YaHei UI" panose="020B0503020204020204" pitchFamily="34" charset="-122"/>
                <a:cs typeface="Times New Roman" panose="02020603050405020304" pitchFamily="18" charset="0"/>
              </a:rPr>
              <a:t>diag</a:t>
            </a:r>
            <a:r>
              <a:rPr lang="en-US" altLang="zh-CN" sz="2400" dirty="0">
                <a:solidFill>
                  <a:srgbClr val="000000"/>
                </a:solidFill>
                <a:latin typeface="Times New Roman" panose="02020603050405020304" pitchFamily="18" charset="0"/>
                <a:ea typeface="Microsoft YaHei UI" panose="020B0503020204020204" pitchFamily="34" charset="-122"/>
                <a:cs typeface="Times New Roman" panose="02020603050405020304" pitchFamily="18" charset="0"/>
              </a:rPr>
              <a:t>(1./c)</a:t>
            </a:r>
          </a:p>
          <a:p>
            <a:r>
              <a:rPr lang="en-US" altLang="zh-CN" sz="2400" dirty="0">
                <a:solidFill>
                  <a:srgbClr val="000000"/>
                </a:solidFill>
                <a:latin typeface="Times New Roman" panose="02020603050405020304" pitchFamily="18" charset="0"/>
                <a:ea typeface="Microsoft YaHei UI" panose="020B0503020204020204" pitchFamily="34" charset="-122"/>
                <a:cs typeface="Times New Roman" panose="02020603050405020304" pitchFamily="18" charset="0"/>
              </a:rPr>
              <a:t>w=[0.533, 0.329, 0.1377];</a:t>
            </a:r>
          </a:p>
          <a:p>
            <a:r>
              <a:rPr lang="en-US" altLang="zh-CN" sz="2400" dirty="0">
                <a:solidFill>
                  <a:srgbClr val="000000"/>
                </a:solidFill>
                <a:latin typeface="Times New Roman" panose="02020603050405020304" pitchFamily="18" charset="0"/>
                <a:ea typeface="Microsoft YaHei UI" panose="020B0503020204020204" pitchFamily="34" charset="-122"/>
                <a:cs typeface="Times New Roman" panose="02020603050405020304" pitchFamily="18" charset="0"/>
              </a:rPr>
              <a:t>V=C*</a:t>
            </a:r>
            <a:r>
              <a:rPr lang="en-US" altLang="zh-CN" sz="2400" dirty="0" err="1">
                <a:solidFill>
                  <a:srgbClr val="000000"/>
                </a:solidFill>
                <a:latin typeface="Times New Roman" panose="02020603050405020304" pitchFamily="18" charset="0"/>
                <a:ea typeface="Microsoft YaHei UI" panose="020B0503020204020204" pitchFamily="34" charset="-122"/>
                <a:cs typeface="Times New Roman" panose="02020603050405020304" pitchFamily="18" charset="0"/>
              </a:rPr>
              <a:t>diag</a:t>
            </a:r>
            <a:r>
              <a:rPr lang="en-US" altLang="zh-CN" sz="2400" dirty="0">
                <a:solidFill>
                  <a:srgbClr val="000000"/>
                </a:solidFill>
                <a:latin typeface="Times New Roman" panose="02020603050405020304" pitchFamily="18" charset="0"/>
                <a:ea typeface="Microsoft YaHei UI" panose="020B0503020204020204" pitchFamily="34" charset="-122"/>
                <a:cs typeface="Times New Roman" panose="02020603050405020304" pitchFamily="18" charset="0"/>
              </a:rPr>
              <a:t>(w)</a:t>
            </a:r>
          </a:p>
        </p:txBody>
      </p:sp>
      <p:sp>
        <p:nvSpPr>
          <p:cNvPr id="5" name="文本框 4"/>
          <p:cNvSpPr txBox="1"/>
          <p:nvPr/>
        </p:nvSpPr>
        <p:spPr>
          <a:xfrm>
            <a:off x="971550" y="3057525"/>
            <a:ext cx="10001250" cy="1569660"/>
          </a:xfrm>
          <a:prstGeom prst="rect">
            <a:avLst/>
          </a:prstGeom>
        </p:spPr>
        <p:style>
          <a:lnRef idx="2">
            <a:schemeClr val="accent4"/>
          </a:lnRef>
          <a:fillRef idx="1">
            <a:schemeClr val="lt1"/>
          </a:fillRef>
          <a:effectRef idx="0">
            <a:schemeClr val="accent4"/>
          </a:effectRef>
          <a:fontRef idx="minor">
            <a:schemeClr val="dk1"/>
          </a:fontRef>
        </p:style>
        <p:txBody>
          <a:bodyPr wrap="square" rtlCol="0">
            <a:spAutoFit/>
          </a:bodyPr>
          <a:lstStyle/>
          <a:p>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2</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、由</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V</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得到正理想解为</a:t>
            </a:r>
            <a:endPar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endParaRPr>
          </a:p>
          <a:p>
            <a:r>
              <a:rPr lang="en-US" altLang="zh-CN" sz="2400" dirty="0">
                <a:latin typeface="Times New Roman" panose="02020603050405020304" pitchFamily="18" charset="0"/>
                <a:ea typeface="华文新魏" panose="02010800040101010101" pitchFamily="2" charset="-122"/>
                <a:cs typeface="Times New Roman" panose="02020603050405020304" pitchFamily="18" charset="0"/>
              </a:rPr>
              <a:t> </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            v</a:t>
            </a:r>
            <a:r>
              <a:rPr lang="en-US" altLang="zh-CN" sz="2400" baseline="30000" dirty="0" smtClean="0">
                <a:latin typeface="Times New Roman" panose="02020603050405020304" pitchFamily="18" charset="0"/>
                <a:ea typeface="华文新魏" panose="02010800040101010101" pitchFamily="2" charset="-122"/>
                <a:cs typeface="Times New Roman" panose="02020603050405020304" pitchFamily="18" charset="0"/>
              </a:rPr>
              <a:t>+</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=(0.4119, 0.2381,0.0869)</a:t>
            </a:r>
          </a:p>
          <a:p>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负理想解为</a:t>
            </a:r>
            <a:endPar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endParaRPr>
          </a:p>
          <a:p>
            <a:r>
              <a:rPr lang="en-US" altLang="zh-CN" sz="2400" dirty="0">
                <a:latin typeface="Times New Roman" panose="02020603050405020304" pitchFamily="18" charset="0"/>
                <a:ea typeface="华文新魏" panose="02010800040101010101" pitchFamily="2" charset="-122"/>
                <a:cs typeface="Times New Roman" panose="02020603050405020304" pitchFamily="18" charset="0"/>
              </a:rPr>
              <a:t> </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            v</a:t>
            </a:r>
            <a:r>
              <a:rPr lang="en-US" altLang="zh-CN" sz="2400" baseline="30000" dirty="0" smtClean="0">
                <a:latin typeface="Times New Roman" panose="02020603050405020304" pitchFamily="18" charset="0"/>
                <a:ea typeface="华文新魏" panose="02010800040101010101" pitchFamily="2" charset="-122"/>
                <a:cs typeface="Times New Roman" panose="02020603050405020304" pitchFamily="18" charset="0"/>
              </a:rPr>
              <a:t>-</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=(0.1977,0.1321,0.0621)</a:t>
            </a:r>
            <a:endParaRPr lang="zh-CN" altLang="en-US" sz="2400" dirty="0">
              <a:latin typeface="Times New Roman" panose="02020603050405020304" pitchFamily="18" charset="0"/>
              <a:ea typeface="华文新魏" panose="02010800040101010101" pitchFamily="2" charset="-122"/>
              <a:cs typeface="Times New Roman" panose="02020603050405020304" pitchFamily="18" charset="0"/>
            </a:endParaRPr>
          </a:p>
        </p:txBody>
      </p:sp>
      <p:sp>
        <p:nvSpPr>
          <p:cNvPr id="6" name="文本框 5"/>
          <p:cNvSpPr txBox="1"/>
          <p:nvPr/>
        </p:nvSpPr>
        <p:spPr>
          <a:xfrm>
            <a:off x="971550" y="4752975"/>
            <a:ext cx="10001250" cy="1569660"/>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3</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、计算每一个备选方案与正理想解和负理想解的欧氏距离</a:t>
            </a:r>
            <a:endPar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endParaRPr>
          </a:p>
          <a:p>
            <a:endParaRPr lang="en-US" altLang="zh-CN" sz="2400" dirty="0">
              <a:latin typeface="Times New Roman" panose="02020603050405020304" pitchFamily="18" charset="0"/>
              <a:ea typeface="华文新魏" panose="02010800040101010101" pitchFamily="2" charset="-122"/>
              <a:cs typeface="Times New Roman" panose="02020603050405020304" pitchFamily="18" charset="0"/>
            </a:endParaRPr>
          </a:p>
          <a:p>
            <a:endPar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endParaRPr>
          </a:p>
          <a:p>
            <a:r>
              <a:rPr lang="en-US" altLang="zh-CN" sz="2400" dirty="0">
                <a:latin typeface="Times New Roman" panose="02020603050405020304" pitchFamily="18" charset="0"/>
                <a:ea typeface="华文新魏" panose="02010800040101010101" pitchFamily="2" charset="-122"/>
                <a:cs typeface="Times New Roman" panose="02020603050405020304" pitchFamily="18" charset="0"/>
              </a:rPr>
              <a:t> </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          </a:t>
            </a:r>
            <a:endParaRPr lang="zh-CN" altLang="en-US" sz="2400" dirty="0">
              <a:latin typeface="Times New Roman" panose="02020603050405020304" pitchFamily="18" charset="0"/>
              <a:ea typeface="华文新魏" panose="02010800040101010101" pitchFamily="2" charset="-122"/>
              <a:cs typeface="Times New Roman" panose="02020603050405020304" pitchFamily="18" charset="0"/>
            </a:endParaRPr>
          </a:p>
        </p:txBody>
      </p:sp>
      <p:graphicFrame>
        <p:nvGraphicFramePr>
          <p:cNvPr id="7" name="对象 6"/>
          <p:cNvGraphicFramePr>
            <a:graphicFrameLocks noChangeAspect="1"/>
          </p:cNvGraphicFramePr>
          <p:nvPr>
            <p:extLst>
              <p:ext uri="{D42A27DB-BD31-4B8C-83A1-F6EECF244321}">
                <p14:modId xmlns:p14="http://schemas.microsoft.com/office/powerpoint/2010/main" val="341562719"/>
              </p:ext>
            </p:extLst>
          </p:nvPr>
        </p:nvGraphicFramePr>
        <p:xfrm>
          <a:off x="2992317" y="5159682"/>
          <a:ext cx="5868086" cy="1050618"/>
        </p:xfrm>
        <a:graphic>
          <a:graphicData uri="http://schemas.openxmlformats.org/presentationml/2006/ole">
            <mc:AlternateContent xmlns:mc="http://schemas.openxmlformats.org/markup-compatibility/2006">
              <mc:Choice xmlns:v="urn:schemas-microsoft-com:vml" Requires="v">
                <p:oleObj spid="_x0000_s9338" name="Equation" r:id="rId3" imgW="2908080" imgH="520560" progId="Equation.DSMT4">
                  <p:embed/>
                </p:oleObj>
              </mc:Choice>
              <mc:Fallback>
                <p:oleObj name="Equation" r:id="rId3" imgW="2908080" imgH="520560" progId="Equation.DSMT4">
                  <p:embed/>
                  <p:pic>
                    <p:nvPicPr>
                      <p:cNvPr id="0" name=""/>
                      <p:cNvPicPr/>
                      <p:nvPr/>
                    </p:nvPicPr>
                    <p:blipFill>
                      <a:blip r:embed="rId4"/>
                      <a:stretch>
                        <a:fillRect/>
                      </a:stretch>
                    </p:blipFill>
                    <p:spPr>
                      <a:xfrm>
                        <a:off x="2992317" y="5159682"/>
                        <a:ext cx="5868086" cy="1050618"/>
                      </a:xfrm>
                      <a:prstGeom prst="rect">
                        <a:avLst/>
                      </a:prstGeom>
                    </p:spPr>
                  </p:pic>
                </p:oleObj>
              </mc:Fallback>
            </mc:AlternateContent>
          </a:graphicData>
        </a:graphic>
      </p:graphicFrame>
    </p:spTree>
    <p:extLst>
      <p:ext uri="{BB962C8B-B14F-4D97-AF65-F5344CB8AC3E}">
        <p14:creationId xmlns:p14="http://schemas.microsoft.com/office/powerpoint/2010/main" val="1748915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par>
                                <p:cTn id="23" presetID="10" presetClass="entr" presetSubtype="0" fill="hold" nodeType="with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5" grpId="0" animBg="1"/>
      <p:bldP spid="6"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209675" y="876300"/>
            <a:ext cx="9077325" cy="3416320"/>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4</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、定义方案和正理想解的相对接近度</a:t>
            </a:r>
            <a:endPar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endParaRPr>
          </a:p>
          <a:p>
            <a:endParaRPr lang="en-US" altLang="zh-CN" sz="2400" dirty="0">
              <a:latin typeface="Times New Roman" panose="02020603050405020304" pitchFamily="18" charset="0"/>
              <a:ea typeface="华文新魏" panose="02010800040101010101" pitchFamily="2" charset="-122"/>
              <a:cs typeface="Times New Roman" panose="02020603050405020304" pitchFamily="18" charset="0"/>
            </a:endParaRPr>
          </a:p>
          <a:p>
            <a:endPar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endParaRPr>
          </a:p>
          <a:p>
            <a:endParaRPr lang="en-US" altLang="zh-CN" sz="2400" dirty="0">
              <a:latin typeface="Times New Roman" panose="02020603050405020304" pitchFamily="18" charset="0"/>
              <a:ea typeface="华文新魏" panose="02010800040101010101" pitchFamily="2" charset="-122"/>
              <a:cs typeface="Times New Roman" panose="02020603050405020304" pitchFamily="18" charset="0"/>
            </a:endParaRPr>
          </a:p>
          <a:p>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它具有性质：</a:t>
            </a:r>
            <a:endPar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endParaRPr>
          </a:p>
          <a:p>
            <a:r>
              <a:rPr lang="en-US" altLang="zh-CN" sz="2400" dirty="0">
                <a:latin typeface="Times New Roman" panose="02020603050405020304" pitchFamily="18" charset="0"/>
                <a:ea typeface="华文新魏" panose="02010800040101010101" pitchFamily="2" charset="-122"/>
                <a:cs typeface="Times New Roman" panose="02020603050405020304" pitchFamily="18" charset="0"/>
              </a:rPr>
              <a:t> </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      1</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                , </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如果备选方案是正理想解，则          ，如果备选方案是负理想解，则</a:t>
            </a:r>
            <a:endPar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endParaRPr>
          </a:p>
          <a:p>
            <a:r>
              <a:rPr lang="en-US" altLang="zh-CN" sz="2400" dirty="0">
                <a:latin typeface="Times New Roman" panose="02020603050405020304" pitchFamily="18" charset="0"/>
                <a:ea typeface="华文新魏" panose="02010800040101010101" pitchFamily="2" charset="-122"/>
                <a:cs typeface="Times New Roman" panose="02020603050405020304" pitchFamily="18" charset="0"/>
              </a:rPr>
              <a:t> </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       2</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       是      的减函数，     的增函数。即当备选方案接近正理想解或远离负理想解时，相对接近度变大。</a:t>
            </a:r>
            <a:endParaRPr lang="zh-CN" altLang="en-US" sz="2400" dirty="0">
              <a:latin typeface="Times New Roman" panose="02020603050405020304" pitchFamily="18" charset="0"/>
              <a:ea typeface="华文新魏" panose="02010800040101010101" pitchFamily="2" charset="-122"/>
              <a:cs typeface="Times New Roman" panose="02020603050405020304" pitchFamily="18" charset="0"/>
            </a:endParaRPr>
          </a:p>
        </p:txBody>
      </p:sp>
      <p:graphicFrame>
        <p:nvGraphicFramePr>
          <p:cNvPr id="3" name="对象 2"/>
          <p:cNvGraphicFramePr>
            <a:graphicFrameLocks noChangeAspect="1"/>
          </p:cNvGraphicFramePr>
          <p:nvPr>
            <p:extLst>
              <p:ext uri="{D42A27DB-BD31-4B8C-83A1-F6EECF244321}">
                <p14:modId xmlns:p14="http://schemas.microsoft.com/office/powerpoint/2010/main" val="3094062245"/>
              </p:ext>
            </p:extLst>
          </p:nvPr>
        </p:nvGraphicFramePr>
        <p:xfrm>
          <a:off x="2998938" y="1400176"/>
          <a:ext cx="2413777" cy="1152524"/>
        </p:xfrm>
        <a:graphic>
          <a:graphicData uri="http://schemas.openxmlformats.org/presentationml/2006/ole">
            <mc:AlternateContent xmlns:mc="http://schemas.openxmlformats.org/markup-compatibility/2006">
              <mc:Choice xmlns:v="urn:schemas-microsoft-com:vml" Requires="v">
                <p:oleObj spid="_x0000_s11065" name="Equation" r:id="rId3" imgW="1409400" imgH="672840" progId="Equation.DSMT4">
                  <p:embed/>
                </p:oleObj>
              </mc:Choice>
              <mc:Fallback>
                <p:oleObj name="Equation" r:id="rId3" imgW="1409400" imgH="672840" progId="Equation.DSMT4">
                  <p:embed/>
                  <p:pic>
                    <p:nvPicPr>
                      <p:cNvPr id="0" name=""/>
                      <p:cNvPicPr/>
                      <p:nvPr/>
                    </p:nvPicPr>
                    <p:blipFill>
                      <a:blip r:embed="rId4"/>
                      <a:stretch>
                        <a:fillRect/>
                      </a:stretch>
                    </p:blipFill>
                    <p:spPr>
                      <a:xfrm>
                        <a:off x="2998938" y="1400176"/>
                        <a:ext cx="2413777" cy="1152524"/>
                      </a:xfrm>
                      <a:prstGeom prst="rect">
                        <a:avLst/>
                      </a:prstGeom>
                    </p:spPr>
                  </p:pic>
                </p:oleObj>
              </mc:Fallback>
            </mc:AlternateContent>
          </a:graphicData>
        </a:graphic>
      </p:graphicFrame>
      <p:graphicFrame>
        <p:nvGraphicFramePr>
          <p:cNvPr id="4" name="对象 3"/>
          <p:cNvGraphicFramePr>
            <a:graphicFrameLocks noChangeAspect="1"/>
          </p:cNvGraphicFramePr>
          <p:nvPr>
            <p:extLst>
              <p:ext uri="{D42A27DB-BD31-4B8C-83A1-F6EECF244321}">
                <p14:modId xmlns:p14="http://schemas.microsoft.com/office/powerpoint/2010/main" val="2996868195"/>
              </p:ext>
            </p:extLst>
          </p:nvPr>
        </p:nvGraphicFramePr>
        <p:xfrm>
          <a:off x="2400299" y="2787650"/>
          <a:ext cx="1056771" cy="393699"/>
        </p:xfrm>
        <a:graphic>
          <a:graphicData uri="http://schemas.openxmlformats.org/presentationml/2006/ole">
            <mc:AlternateContent xmlns:mc="http://schemas.openxmlformats.org/markup-compatibility/2006">
              <mc:Choice xmlns:v="urn:schemas-microsoft-com:vml" Requires="v">
                <p:oleObj spid="_x0000_s11066" name="Equation" r:id="rId5" imgW="647640" imgH="241200" progId="Equation.DSMT4">
                  <p:embed/>
                </p:oleObj>
              </mc:Choice>
              <mc:Fallback>
                <p:oleObj name="Equation" r:id="rId5" imgW="647640" imgH="241200" progId="Equation.DSMT4">
                  <p:embed/>
                  <p:pic>
                    <p:nvPicPr>
                      <p:cNvPr id="0" name=""/>
                      <p:cNvPicPr/>
                      <p:nvPr/>
                    </p:nvPicPr>
                    <p:blipFill>
                      <a:blip r:embed="rId6"/>
                      <a:stretch>
                        <a:fillRect/>
                      </a:stretch>
                    </p:blipFill>
                    <p:spPr>
                      <a:xfrm>
                        <a:off x="2400299" y="2787650"/>
                        <a:ext cx="1056771" cy="393699"/>
                      </a:xfrm>
                      <a:prstGeom prst="rect">
                        <a:avLst/>
                      </a:prstGeom>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1396440334"/>
              </p:ext>
            </p:extLst>
          </p:nvPr>
        </p:nvGraphicFramePr>
        <p:xfrm>
          <a:off x="7604125" y="2787650"/>
          <a:ext cx="704514" cy="393699"/>
        </p:xfrm>
        <a:graphic>
          <a:graphicData uri="http://schemas.openxmlformats.org/presentationml/2006/ole">
            <mc:AlternateContent xmlns:mc="http://schemas.openxmlformats.org/markup-compatibility/2006">
              <mc:Choice xmlns:v="urn:schemas-microsoft-com:vml" Requires="v">
                <p:oleObj spid="_x0000_s11067" name="Equation" r:id="rId7" imgW="431640" imgH="241200" progId="Equation.DSMT4">
                  <p:embed/>
                </p:oleObj>
              </mc:Choice>
              <mc:Fallback>
                <p:oleObj name="Equation" r:id="rId7" imgW="431640" imgH="241200" progId="Equation.DSMT4">
                  <p:embed/>
                  <p:pic>
                    <p:nvPicPr>
                      <p:cNvPr id="0" name=""/>
                      <p:cNvPicPr/>
                      <p:nvPr/>
                    </p:nvPicPr>
                    <p:blipFill>
                      <a:blip r:embed="rId8"/>
                      <a:stretch>
                        <a:fillRect/>
                      </a:stretch>
                    </p:blipFill>
                    <p:spPr>
                      <a:xfrm>
                        <a:off x="7604125" y="2787650"/>
                        <a:ext cx="704514" cy="393699"/>
                      </a:xfrm>
                      <a:prstGeom prst="rect">
                        <a:avLst/>
                      </a:prstGeom>
                    </p:spPr>
                  </p:pic>
                </p:oleObj>
              </mc:Fallback>
            </mc:AlternateContent>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val="3563721024"/>
              </p:ext>
            </p:extLst>
          </p:nvPr>
        </p:nvGraphicFramePr>
        <p:xfrm>
          <a:off x="4091565" y="3114675"/>
          <a:ext cx="746125" cy="393700"/>
        </p:xfrm>
        <a:graphic>
          <a:graphicData uri="http://schemas.openxmlformats.org/presentationml/2006/ole">
            <mc:AlternateContent xmlns:mc="http://schemas.openxmlformats.org/markup-compatibility/2006">
              <mc:Choice xmlns:v="urn:schemas-microsoft-com:vml" Requires="v">
                <p:oleObj spid="_x0000_s11068" name="Equation" r:id="rId9" imgW="457200" imgH="241200" progId="Equation.DSMT4">
                  <p:embed/>
                </p:oleObj>
              </mc:Choice>
              <mc:Fallback>
                <p:oleObj name="Equation" r:id="rId9" imgW="457200" imgH="241200" progId="Equation.DSMT4">
                  <p:embed/>
                  <p:pic>
                    <p:nvPicPr>
                      <p:cNvPr id="0" name=""/>
                      <p:cNvPicPr/>
                      <p:nvPr/>
                    </p:nvPicPr>
                    <p:blipFill>
                      <a:blip r:embed="rId10"/>
                      <a:stretch>
                        <a:fillRect/>
                      </a:stretch>
                    </p:blipFill>
                    <p:spPr>
                      <a:xfrm>
                        <a:off x="4091565" y="3114675"/>
                        <a:ext cx="746125" cy="393700"/>
                      </a:xfrm>
                      <a:prstGeom prst="rect">
                        <a:avLst/>
                      </a:prstGeom>
                    </p:spPr>
                  </p:pic>
                </p:oleObj>
              </mc:Fallback>
            </mc:AlternateContent>
          </a:graphicData>
        </a:graphic>
      </p:graphicFrame>
      <p:graphicFrame>
        <p:nvGraphicFramePr>
          <p:cNvPr id="7" name="对象 6"/>
          <p:cNvGraphicFramePr>
            <a:graphicFrameLocks noChangeAspect="1"/>
          </p:cNvGraphicFramePr>
          <p:nvPr>
            <p:extLst>
              <p:ext uri="{D42A27DB-BD31-4B8C-83A1-F6EECF244321}">
                <p14:modId xmlns:p14="http://schemas.microsoft.com/office/powerpoint/2010/main" val="2193041606"/>
              </p:ext>
            </p:extLst>
          </p:nvPr>
        </p:nvGraphicFramePr>
        <p:xfrm>
          <a:off x="2470150" y="3470275"/>
          <a:ext cx="352425" cy="393700"/>
        </p:xfrm>
        <a:graphic>
          <a:graphicData uri="http://schemas.openxmlformats.org/presentationml/2006/ole">
            <mc:AlternateContent xmlns:mc="http://schemas.openxmlformats.org/markup-compatibility/2006">
              <mc:Choice xmlns:v="urn:schemas-microsoft-com:vml" Requires="v">
                <p:oleObj spid="_x0000_s11069" name="Equation" r:id="rId11" imgW="215640" imgH="241200" progId="Equation.DSMT4">
                  <p:embed/>
                </p:oleObj>
              </mc:Choice>
              <mc:Fallback>
                <p:oleObj name="Equation" r:id="rId11" imgW="215640" imgH="241200" progId="Equation.DSMT4">
                  <p:embed/>
                  <p:pic>
                    <p:nvPicPr>
                      <p:cNvPr id="0" name=""/>
                      <p:cNvPicPr/>
                      <p:nvPr/>
                    </p:nvPicPr>
                    <p:blipFill>
                      <a:blip r:embed="rId12"/>
                      <a:stretch>
                        <a:fillRect/>
                      </a:stretch>
                    </p:blipFill>
                    <p:spPr>
                      <a:xfrm>
                        <a:off x="2470150" y="3470275"/>
                        <a:ext cx="352425" cy="393700"/>
                      </a:xfrm>
                      <a:prstGeom prst="rect">
                        <a:avLst/>
                      </a:prstGeom>
                    </p:spPr>
                  </p:pic>
                </p:oleObj>
              </mc:Fallback>
            </mc:AlternateContent>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val="1242894865"/>
              </p:ext>
            </p:extLst>
          </p:nvPr>
        </p:nvGraphicFramePr>
        <p:xfrm>
          <a:off x="5240338" y="3470275"/>
          <a:ext cx="311150" cy="393700"/>
        </p:xfrm>
        <a:graphic>
          <a:graphicData uri="http://schemas.openxmlformats.org/presentationml/2006/ole">
            <mc:AlternateContent xmlns:mc="http://schemas.openxmlformats.org/markup-compatibility/2006">
              <mc:Choice xmlns:v="urn:schemas-microsoft-com:vml" Requires="v">
                <p:oleObj spid="_x0000_s11070" name="Equation" r:id="rId13" imgW="190440" imgH="241200" progId="Equation.DSMT4">
                  <p:embed/>
                </p:oleObj>
              </mc:Choice>
              <mc:Fallback>
                <p:oleObj name="Equation" r:id="rId13" imgW="190440" imgH="241200" progId="Equation.DSMT4">
                  <p:embed/>
                  <p:pic>
                    <p:nvPicPr>
                      <p:cNvPr id="0" name=""/>
                      <p:cNvPicPr/>
                      <p:nvPr/>
                    </p:nvPicPr>
                    <p:blipFill>
                      <a:blip r:embed="rId14"/>
                      <a:stretch>
                        <a:fillRect/>
                      </a:stretch>
                    </p:blipFill>
                    <p:spPr>
                      <a:xfrm>
                        <a:off x="5240338" y="3470275"/>
                        <a:ext cx="311150" cy="393700"/>
                      </a:xfrm>
                      <a:prstGeom prst="rect">
                        <a:avLst/>
                      </a:prstGeom>
                    </p:spPr>
                  </p:pic>
                </p:oleObj>
              </mc:Fallback>
            </mc:AlternateContent>
          </a:graphicData>
        </a:graphic>
      </p:graphicFrame>
      <p:graphicFrame>
        <p:nvGraphicFramePr>
          <p:cNvPr id="9" name="对象 8"/>
          <p:cNvGraphicFramePr>
            <a:graphicFrameLocks noChangeAspect="1"/>
          </p:cNvGraphicFramePr>
          <p:nvPr>
            <p:extLst>
              <p:ext uri="{D42A27DB-BD31-4B8C-83A1-F6EECF244321}">
                <p14:modId xmlns:p14="http://schemas.microsoft.com/office/powerpoint/2010/main" val="3076931090"/>
              </p:ext>
            </p:extLst>
          </p:nvPr>
        </p:nvGraphicFramePr>
        <p:xfrm>
          <a:off x="3291176" y="3508375"/>
          <a:ext cx="331788" cy="393700"/>
        </p:xfrm>
        <a:graphic>
          <a:graphicData uri="http://schemas.openxmlformats.org/presentationml/2006/ole">
            <mc:AlternateContent xmlns:mc="http://schemas.openxmlformats.org/markup-compatibility/2006">
              <mc:Choice xmlns:v="urn:schemas-microsoft-com:vml" Requires="v">
                <p:oleObj spid="_x0000_s11071" name="Equation" r:id="rId15" imgW="203040" imgH="241200" progId="Equation.DSMT4">
                  <p:embed/>
                </p:oleObj>
              </mc:Choice>
              <mc:Fallback>
                <p:oleObj name="Equation" r:id="rId15" imgW="203040" imgH="241200" progId="Equation.DSMT4">
                  <p:embed/>
                  <p:pic>
                    <p:nvPicPr>
                      <p:cNvPr id="0" name=""/>
                      <p:cNvPicPr/>
                      <p:nvPr/>
                    </p:nvPicPr>
                    <p:blipFill>
                      <a:blip r:embed="rId16"/>
                      <a:stretch>
                        <a:fillRect/>
                      </a:stretch>
                    </p:blipFill>
                    <p:spPr>
                      <a:xfrm>
                        <a:off x="3291176" y="3508375"/>
                        <a:ext cx="331788" cy="393700"/>
                      </a:xfrm>
                      <a:prstGeom prst="rect">
                        <a:avLst/>
                      </a:prstGeom>
                    </p:spPr>
                  </p:pic>
                </p:oleObj>
              </mc:Fallback>
            </mc:AlternateContent>
          </a:graphicData>
        </a:graphic>
      </p:graphicFrame>
      <p:sp>
        <p:nvSpPr>
          <p:cNvPr id="11" name="文本框 10"/>
          <p:cNvSpPr txBox="1"/>
          <p:nvPr/>
        </p:nvSpPr>
        <p:spPr>
          <a:xfrm>
            <a:off x="1209675" y="4514850"/>
            <a:ext cx="9077325" cy="461665"/>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一般将相对接近度</a:t>
            </a:r>
            <a:r>
              <a:rPr lang="zh-CN" altLang="en-US" sz="2400" dirty="0">
                <a:latin typeface="Times New Roman" panose="02020603050405020304" pitchFamily="18" charset="0"/>
                <a:ea typeface="华文新魏" panose="02010800040101010101" pitchFamily="2" charset="-122"/>
                <a:cs typeface="Times New Roman" panose="02020603050405020304" pitchFamily="18" charset="0"/>
              </a:rPr>
              <a:t>向量</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归一化后得到各备选方案的</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TOPSIS</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排序。</a:t>
            </a:r>
            <a:endParaRPr lang="zh-CN" altLang="en-US" sz="2400" dirty="0">
              <a:latin typeface="Times New Roman" panose="02020603050405020304" pitchFamily="18" charset="0"/>
              <a:ea typeface="华文新魏" panose="02010800040101010101" pitchFamily="2" charset="-122"/>
              <a:cs typeface="Times New Roman" panose="02020603050405020304" pitchFamily="18" charset="0"/>
            </a:endParaRPr>
          </a:p>
        </p:txBody>
      </p:sp>
    </p:spTree>
    <p:extLst>
      <p:ext uri="{BB962C8B-B14F-4D97-AF65-F5344CB8AC3E}">
        <p14:creationId xmlns:p14="http://schemas.microsoft.com/office/powerpoint/2010/main" val="2697076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ppt_x"/>
                                          </p:val>
                                        </p:tav>
                                        <p:tav tm="100000">
                                          <p:val>
                                            <p:strVal val="#ppt_x"/>
                                          </p:val>
                                        </p:tav>
                                      </p:tavLst>
                                    </p:anim>
                                    <p:anim calcmode="lin" valueType="num">
                                      <p:cBhvr additive="base">
                                        <p:cTn id="16" dur="500" fill="hold"/>
                                        <p:tgtEl>
                                          <p:spTgt spid="4"/>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500" fill="hold"/>
                                        <p:tgtEl>
                                          <p:spTgt spid="5"/>
                                        </p:tgtEl>
                                        <p:attrNameLst>
                                          <p:attrName>ppt_x</p:attrName>
                                        </p:attrNameLst>
                                      </p:cBhvr>
                                      <p:tavLst>
                                        <p:tav tm="0">
                                          <p:val>
                                            <p:strVal val="#ppt_x"/>
                                          </p:val>
                                        </p:tav>
                                        <p:tav tm="100000">
                                          <p:val>
                                            <p:strVal val="#ppt_x"/>
                                          </p:val>
                                        </p:tav>
                                      </p:tavLst>
                                    </p:anim>
                                    <p:anim calcmode="lin" valueType="num">
                                      <p:cBhvr additive="base">
                                        <p:cTn id="24" dur="500" fill="hold"/>
                                        <p:tgtEl>
                                          <p:spTgt spid="5"/>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7"/>
                                        </p:tgtEl>
                                        <p:attrNameLst>
                                          <p:attrName>style.visibility</p:attrName>
                                        </p:attrNameLst>
                                      </p:cBhvr>
                                      <p:to>
                                        <p:strVal val="visible"/>
                                      </p:to>
                                    </p:set>
                                    <p:anim calcmode="lin" valueType="num">
                                      <p:cBhvr additive="base">
                                        <p:cTn id="27" dur="500" fill="hold"/>
                                        <p:tgtEl>
                                          <p:spTgt spid="7"/>
                                        </p:tgtEl>
                                        <p:attrNameLst>
                                          <p:attrName>ppt_x</p:attrName>
                                        </p:attrNameLst>
                                      </p:cBhvr>
                                      <p:tavLst>
                                        <p:tav tm="0">
                                          <p:val>
                                            <p:strVal val="#ppt_x"/>
                                          </p:val>
                                        </p:tav>
                                        <p:tav tm="100000">
                                          <p:val>
                                            <p:strVal val="#ppt_x"/>
                                          </p:val>
                                        </p:tav>
                                      </p:tavLst>
                                    </p:anim>
                                    <p:anim calcmode="lin" valueType="num">
                                      <p:cBhvr additive="base">
                                        <p:cTn id="28" dur="500" fill="hold"/>
                                        <p:tgtEl>
                                          <p:spTgt spid="7"/>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additive="base">
                                        <p:cTn id="31" dur="500" fill="hold"/>
                                        <p:tgtEl>
                                          <p:spTgt spid="9"/>
                                        </p:tgtEl>
                                        <p:attrNameLst>
                                          <p:attrName>ppt_x</p:attrName>
                                        </p:attrNameLst>
                                      </p:cBhvr>
                                      <p:tavLst>
                                        <p:tav tm="0">
                                          <p:val>
                                            <p:strVal val="#ppt_x"/>
                                          </p:val>
                                        </p:tav>
                                        <p:tav tm="100000">
                                          <p:val>
                                            <p:strVal val="#ppt_x"/>
                                          </p:val>
                                        </p:tav>
                                      </p:tavLst>
                                    </p:anim>
                                    <p:anim calcmode="lin" valueType="num">
                                      <p:cBhvr additive="base">
                                        <p:cTn id="32" dur="500" fill="hold"/>
                                        <p:tgtEl>
                                          <p:spTgt spid="9"/>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8"/>
                                        </p:tgtEl>
                                        <p:attrNameLst>
                                          <p:attrName>style.visibility</p:attrName>
                                        </p:attrNameLst>
                                      </p:cBhvr>
                                      <p:to>
                                        <p:strVal val="visible"/>
                                      </p:to>
                                    </p:set>
                                    <p:anim calcmode="lin" valueType="num">
                                      <p:cBhvr additive="base">
                                        <p:cTn id="35" dur="500" fill="hold"/>
                                        <p:tgtEl>
                                          <p:spTgt spid="8"/>
                                        </p:tgtEl>
                                        <p:attrNameLst>
                                          <p:attrName>ppt_x</p:attrName>
                                        </p:attrNameLst>
                                      </p:cBhvr>
                                      <p:tavLst>
                                        <p:tav tm="0">
                                          <p:val>
                                            <p:strVal val="#ppt_x"/>
                                          </p:val>
                                        </p:tav>
                                        <p:tav tm="100000">
                                          <p:val>
                                            <p:strVal val="#ppt_x"/>
                                          </p:val>
                                        </p:tav>
                                      </p:tavLst>
                                    </p:anim>
                                    <p:anim calcmode="lin" valueType="num">
                                      <p:cBhvr additive="base">
                                        <p:cTn id="3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11"/>
                                        </p:tgtEl>
                                        <p:attrNameLst>
                                          <p:attrName>style.visibility</p:attrName>
                                        </p:attrNameLst>
                                      </p:cBhvr>
                                      <p:to>
                                        <p:strVal val="visible"/>
                                      </p:to>
                                    </p:set>
                                    <p:animEffect transition="in" filter="fade">
                                      <p:cBhvr>
                                        <p:cTn id="4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1"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928687" y="723900"/>
            <a:ext cx="7848600" cy="461665"/>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对车辆选购问题，计算相对接近度的程序和结果如下</a:t>
            </a:r>
            <a:endParaRPr lang="zh-CN" altLang="en-US" sz="2400" dirty="0">
              <a:latin typeface="Times New Roman" panose="02020603050405020304" pitchFamily="18" charset="0"/>
              <a:ea typeface="华文新魏" panose="02010800040101010101" pitchFamily="2" charset="-122"/>
              <a:cs typeface="Times New Roman" panose="02020603050405020304" pitchFamily="18" charset="0"/>
            </a:endParaRPr>
          </a:p>
        </p:txBody>
      </p:sp>
      <p:sp>
        <p:nvSpPr>
          <p:cNvPr id="3" name="矩形 2"/>
          <p:cNvSpPr/>
          <p:nvPr/>
        </p:nvSpPr>
        <p:spPr>
          <a:xfrm>
            <a:off x="595312" y="1309390"/>
            <a:ext cx="7848600" cy="4832092"/>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en-US" altLang="zh-CN" sz="2200" dirty="0">
                <a:solidFill>
                  <a:srgbClr val="000000"/>
                </a:solidFill>
                <a:latin typeface="Times New Roman" panose="02020603050405020304" pitchFamily="18" charset="0"/>
                <a:ea typeface="Microsoft YaHei UI" panose="020B0503020204020204" pitchFamily="34" charset="-122"/>
                <a:cs typeface="Times New Roman" panose="02020603050405020304" pitchFamily="18" charset="0"/>
              </a:rPr>
              <a:t>A=[1/25,9,7;1/18,7,7;1/12,5,5];</a:t>
            </a:r>
          </a:p>
          <a:p>
            <a:r>
              <a:rPr lang="pt-BR" altLang="zh-CN" sz="2200" dirty="0">
                <a:solidFill>
                  <a:srgbClr val="000000"/>
                </a:solidFill>
                <a:latin typeface="Times New Roman" panose="02020603050405020304" pitchFamily="18" charset="0"/>
                <a:ea typeface="Microsoft YaHei UI" panose="020B0503020204020204" pitchFamily="34" charset="-122"/>
                <a:cs typeface="Times New Roman" panose="02020603050405020304" pitchFamily="18" charset="0"/>
              </a:rPr>
              <a:t>c=[norm(A(:,1)),norm(A(:,2)),norm(A(:,3))];</a:t>
            </a:r>
          </a:p>
          <a:p>
            <a:r>
              <a:rPr lang="en-US" altLang="zh-CN" sz="2200" dirty="0">
                <a:solidFill>
                  <a:srgbClr val="000000"/>
                </a:solidFill>
                <a:latin typeface="Times New Roman" panose="02020603050405020304" pitchFamily="18" charset="0"/>
                <a:ea typeface="Microsoft YaHei UI" panose="020B0503020204020204" pitchFamily="34" charset="-122"/>
                <a:cs typeface="Times New Roman" panose="02020603050405020304" pitchFamily="18" charset="0"/>
              </a:rPr>
              <a:t>C=A*</a:t>
            </a:r>
            <a:r>
              <a:rPr lang="en-US" altLang="zh-CN" sz="2200" dirty="0" err="1">
                <a:solidFill>
                  <a:srgbClr val="000000"/>
                </a:solidFill>
                <a:latin typeface="Times New Roman" panose="02020603050405020304" pitchFamily="18" charset="0"/>
                <a:ea typeface="Microsoft YaHei UI" panose="020B0503020204020204" pitchFamily="34" charset="-122"/>
                <a:cs typeface="Times New Roman" panose="02020603050405020304" pitchFamily="18" charset="0"/>
              </a:rPr>
              <a:t>diag</a:t>
            </a:r>
            <a:r>
              <a:rPr lang="en-US" altLang="zh-CN" sz="2200" dirty="0">
                <a:solidFill>
                  <a:srgbClr val="000000"/>
                </a:solidFill>
                <a:latin typeface="Times New Roman" panose="02020603050405020304" pitchFamily="18" charset="0"/>
                <a:ea typeface="Microsoft YaHei UI" panose="020B0503020204020204" pitchFamily="34" charset="-122"/>
                <a:cs typeface="Times New Roman" panose="02020603050405020304" pitchFamily="18" charset="0"/>
              </a:rPr>
              <a:t>(1./c)</a:t>
            </a:r>
          </a:p>
          <a:p>
            <a:r>
              <a:rPr lang="en-US" altLang="zh-CN" sz="2200" dirty="0">
                <a:solidFill>
                  <a:srgbClr val="000000"/>
                </a:solidFill>
                <a:latin typeface="Times New Roman" panose="02020603050405020304" pitchFamily="18" charset="0"/>
                <a:ea typeface="Microsoft YaHei UI" panose="020B0503020204020204" pitchFamily="34" charset="-122"/>
                <a:cs typeface="Times New Roman" panose="02020603050405020304" pitchFamily="18" charset="0"/>
              </a:rPr>
              <a:t>w=[0.533, 0.329, 0.1377];</a:t>
            </a:r>
          </a:p>
          <a:p>
            <a:r>
              <a:rPr lang="en-US" altLang="zh-CN" sz="2200" dirty="0">
                <a:solidFill>
                  <a:srgbClr val="000000"/>
                </a:solidFill>
                <a:latin typeface="Times New Roman" panose="02020603050405020304" pitchFamily="18" charset="0"/>
                <a:ea typeface="Microsoft YaHei UI" panose="020B0503020204020204" pitchFamily="34" charset="-122"/>
                <a:cs typeface="Times New Roman" panose="02020603050405020304" pitchFamily="18" charset="0"/>
              </a:rPr>
              <a:t>V=C*</a:t>
            </a:r>
            <a:r>
              <a:rPr lang="en-US" altLang="zh-CN" sz="2200" dirty="0" err="1">
                <a:solidFill>
                  <a:srgbClr val="000000"/>
                </a:solidFill>
                <a:latin typeface="Times New Roman" panose="02020603050405020304" pitchFamily="18" charset="0"/>
                <a:ea typeface="Microsoft YaHei UI" panose="020B0503020204020204" pitchFamily="34" charset="-122"/>
                <a:cs typeface="Times New Roman" panose="02020603050405020304" pitchFamily="18" charset="0"/>
              </a:rPr>
              <a:t>diag</a:t>
            </a:r>
            <a:r>
              <a:rPr lang="en-US" altLang="zh-CN" sz="2200" dirty="0">
                <a:solidFill>
                  <a:srgbClr val="000000"/>
                </a:solidFill>
                <a:latin typeface="Times New Roman" panose="02020603050405020304" pitchFamily="18" charset="0"/>
                <a:ea typeface="Microsoft YaHei UI" panose="020B0503020204020204" pitchFamily="34" charset="-122"/>
                <a:cs typeface="Times New Roman" panose="02020603050405020304" pitchFamily="18" charset="0"/>
              </a:rPr>
              <a:t>(w);</a:t>
            </a:r>
          </a:p>
          <a:p>
            <a:r>
              <a:rPr lang="en-US" altLang="zh-CN" sz="2200" dirty="0" err="1">
                <a:solidFill>
                  <a:srgbClr val="000000"/>
                </a:solidFill>
                <a:latin typeface="Times New Roman" panose="02020603050405020304" pitchFamily="18" charset="0"/>
                <a:ea typeface="Microsoft YaHei UI" panose="020B0503020204020204" pitchFamily="34" charset="-122"/>
                <a:cs typeface="Times New Roman" panose="02020603050405020304" pitchFamily="18" charset="0"/>
              </a:rPr>
              <a:t>Smax</a:t>
            </a:r>
            <a:r>
              <a:rPr lang="en-US" altLang="zh-CN" sz="2200" dirty="0">
                <a:solidFill>
                  <a:srgbClr val="000000"/>
                </a:solidFill>
                <a:latin typeface="Times New Roman" panose="02020603050405020304" pitchFamily="18" charset="0"/>
                <a:ea typeface="Microsoft YaHei UI" panose="020B0503020204020204" pitchFamily="34" charset="-122"/>
                <a:cs typeface="Times New Roman" panose="02020603050405020304" pitchFamily="18" charset="0"/>
              </a:rPr>
              <a:t>=max(V);         </a:t>
            </a:r>
            <a:r>
              <a:rPr lang="en-US" altLang="zh-CN" sz="2200" dirty="0">
                <a:solidFill>
                  <a:srgbClr val="228B22"/>
                </a:solidFill>
                <a:latin typeface="Times New Roman" panose="02020603050405020304" pitchFamily="18" charset="0"/>
                <a:ea typeface="Microsoft YaHei UI" panose="020B0503020204020204" pitchFamily="34" charset="-122"/>
                <a:cs typeface="Times New Roman" panose="02020603050405020304" pitchFamily="18" charset="0"/>
              </a:rPr>
              <a:t>%</a:t>
            </a:r>
            <a:r>
              <a:rPr lang="zh-CN" altLang="en-US" sz="2200" dirty="0">
                <a:solidFill>
                  <a:srgbClr val="228B22"/>
                </a:solidFill>
                <a:latin typeface="Times New Roman" panose="02020603050405020304" pitchFamily="18" charset="0"/>
                <a:ea typeface="Microsoft YaHei UI" panose="020B0503020204020204" pitchFamily="34" charset="-122"/>
                <a:cs typeface="Times New Roman" panose="02020603050405020304" pitchFamily="18" charset="0"/>
              </a:rPr>
              <a:t>正理想解</a:t>
            </a:r>
          </a:p>
          <a:p>
            <a:r>
              <a:rPr lang="en-US" altLang="zh-CN" sz="2200" dirty="0" err="1">
                <a:solidFill>
                  <a:srgbClr val="000000"/>
                </a:solidFill>
                <a:latin typeface="Times New Roman" panose="02020603050405020304" pitchFamily="18" charset="0"/>
                <a:ea typeface="Microsoft YaHei UI" panose="020B0503020204020204" pitchFamily="34" charset="-122"/>
                <a:cs typeface="Times New Roman" panose="02020603050405020304" pitchFamily="18" charset="0"/>
              </a:rPr>
              <a:t>Smin</a:t>
            </a:r>
            <a:r>
              <a:rPr lang="en-US" altLang="zh-CN" sz="2200" dirty="0">
                <a:solidFill>
                  <a:srgbClr val="000000"/>
                </a:solidFill>
                <a:latin typeface="Times New Roman" panose="02020603050405020304" pitchFamily="18" charset="0"/>
                <a:ea typeface="Microsoft YaHei UI" panose="020B0503020204020204" pitchFamily="34" charset="-122"/>
                <a:cs typeface="Times New Roman" panose="02020603050405020304" pitchFamily="18" charset="0"/>
              </a:rPr>
              <a:t>=min(V);          </a:t>
            </a:r>
            <a:r>
              <a:rPr lang="en-US" altLang="zh-CN" sz="2200" dirty="0">
                <a:solidFill>
                  <a:srgbClr val="228B22"/>
                </a:solidFill>
                <a:latin typeface="Times New Roman" panose="02020603050405020304" pitchFamily="18" charset="0"/>
                <a:ea typeface="Microsoft YaHei UI" panose="020B0503020204020204" pitchFamily="34" charset="-122"/>
                <a:cs typeface="Times New Roman" panose="02020603050405020304" pitchFamily="18" charset="0"/>
              </a:rPr>
              <a:t>%</a:t>
            </a:r>
            <a:r>
              <a:rPr lang="zh-CN" altLang="en-US" sz="2200" dirty="0">
                <a:solidFill>
                  <a:srgbClr val="228B22"/>
                </a:solidFill>
                <a:latin typeface="Times New Roman" panose="02020603050405020304" pitchFamily="18" charset="0"/>
                <a:ea typeface="Microsoft YaHei UI" panose="020B0503020204020204" pitchFamily="34" charset="-122"/>
                <a:cs typeface="Times New Roman" panose="02020603050405020304" pitchFamily="18" charset="0"/>
              </a:rPr>
              <a:t>负理想解</a:t>
            </a:r>
          </a:p>
          <a:p>
            <a:r>
              <a:rPr lang="zh-CN" altLang="en-US" sz="2200" dirty="0">
                <a:solidFill>
                  <a:srgbClr val="228B22"/>
                </a:solidFill>
                <a:latin typeface="Times New Roman" panose="02020603050405020304" pitchFamily="18" charset="0"/>
                <a:ea typeface="Microsoft YaHei UI" panose="020B0503020204020204" pitchFamily="34" charset="-122"/>
                <a:cs typeface="Times New Roman" panose="02020603050405020304" pitchFamily="18" charset="0"/>
              </a:rPr>
              <a:t> </a:t>
            </a:r>
          </a:p>
          <a:p>
            <a:r>
              <a:rPr lang="en-US" altLang="zh-CN" sz="2200" dirty="0">
                <a:solidFill>
                  <a:srgbClr val="228B22"/>
                </a:solidFill>
                <a:latin typeface="Times New Roman" panose="02020603050405020304" pitchFamily="18" charset="0"/>
                <a:ea typeface="Microsoft YaHei UI" panose="020B0503020204020204" pitchFamily="34" charset="-122"/>
                <a:cs typeface="Times New Roman" panose="02020603050405020304" pitchFamily="18" charset="0"/>
              </a:rPr>
              <a:t>%</a:t>
            </a:r>
            <a:r>
              <a:rPr lang="zh-CN" altLang="en-US" sz="2200" dirty="0">
                <a:solidFill>
                  <a:srgbClr val="228B22"/>
                </a:solidFill>
                <a:latin typeface="Times New Roman" panose="02020603050405020304" pitchFamily="18" charset="0"/>
                <a:ea typeface="Microsoft YaHei UI" panose="020B0503020204020204" pitchFamily="34" charset="-122"/>
                <a:cs typeface="Times New Roman" panose="02020603050405020304" pitchFamily="18" charset="0"/>
              </a:rPr>
              <a:t>计算各方案与正、负理想解的距离</a:t>
            </a:r>
          </a:p>
          <a:p>
            <a:r>
              <a:rPr lang="nl-NL" altLang="zh-CN" sz="2200" dirty="0">
                <a:solidFill>
                  <a:srgbClr val="000000"/>
                </a:solidFill>
                <a:latin typeface="Times New Roman" panose="02020603050405020304" pitchFamily="18" charset="0"/>
                <a:ea typeface="Microsoft YaHei UI" panose="020B0503020204020204" pitchFamily="34" charset="-122"/>
                <a:cs typeface="Times New Roman" panose="02020603050405020304" pitchFamily="18" charset="0"/>
              </a:rPr>
              <a:t>Su=[norm(V(1,:)-Smax), norm(V(2,:)-Smax), norm(V(3,:)-Smax)];</a:t>
            </a:r>
          </a:p>
          <a:p>
            <a:r>
              <a:rPr lang="nl-NL" altLang="zh-CN" sz="2200" dirty="0">
                <a:solidFill>
                  <a:srgbClr val="000000"/>
                </a:solidFill>
                <a:latin typeface="Times New Roman" panose="02020603050405020304" pitchFamily="18" charset="0"/>
                <a:ea typeface="Microsoft YaHei UI" panose="020B0503020204020204" pitchFamily="34" charset="-122"/>
                <a:cs typeface="Times New Roman" panose="02020603050405020304" pitchFamily="18" charset="0"/>
              </a:rPr>
              <a:t>Sd=[norm(V(1,:)-Smin), norm(V(2,:)-Smin), norm(V(3,:)-Smin)];</a:t>
            </a:r>
          </a:p>
          <a:p>
            <a:r>
              <a:rPr lang="zh-CN" altLang="en-US" sz="2200" dirty="0">
                <a:solidFill>
                  <a:srgbClr val="000000"/>
                </a:solidFill>
                <a:latin typeface="Times New Roman" panose="02020603050405020304" pitchFamily="18" charset="0"/>
                <a:ea typeface="Microsoft YaHei UI" panose="020B0503020204020204" pitchFamily="34" charset="-122"/>
                <a:cs typeface="Times New Roman" panose="02020603050405020304" pitchFamily="18" charset="0"/>
              </a:rPr>
              <a:t> </a:t>
            </a:r>
          </a:p>
          <a:p>
            <a:r>
              <a:rPr lang="en-US" altLang="zh-CN" sz="2200" dirty="0">
                <a:solidFill>
                  <a:srgbClr val="000000"/>
                </a:solidFill>
                <a:latin typeface="Times New Roman" panose="02020603050405020304" pitchFamily="18" charset="0"/>
                <a:ea typeface="Microsoft YaHei UI" panose="020B0503020204020204" pitchFamily="34" charset="-122"/>
                <a:cs typeface="Times New Roman" panose="02020603050405020304" pitchFamily="18" charset="0"/>
              </a:rPr>
              <a:t>Cu=Sd./(</a:t>
            </a:r>
            <a:r>
              <a:rPr lang="en-US" altLang="zh-CN" sz="2200" dirty="0" err="1">
                <a:solidFill>
                  <a:srgbClr val="000000"/>
                </a:solidFill>
                <a:latin typeface="Times New Roman" panose="02020603050405020304" pitchFamily="18" charset="0"/>
                <a:ea typeface="Microsoft YaHei UI" panose="020B0503020204020204" pitchFamily="34" charset="-122"/>
                <a:cs typeface="Times New Roman" panose="02020603050405020304" pitchFamily="18" charset="0"/>
              </a:rPr>
              <a:t>Sd+Su</a:t>
            </a:r>
            <a:r>
              <a:rPr lang="en-US" altLang="zh-CN" sz="2200" dirty="0">
                <a:solidFill>
                  <a:srgbClr val="000000"/>
                </a:solidFill>
                <a:latin typeface="Times New Roman" panose="02020603050405020304" pitchFamily="18" charset="0"/>
                <a:ea typeface="Microsoft YaHei UI" panose="020B0503020204020204" pitchFamily="34" charset="-122"/>
                <a:cs typeface="Times New Roman" panose="02020603050405020304" pitchFamily="18" charset="0"/>
              </a:rPr>
              <a:t>);       </a:t>
            </a:r>
            <a:r>
              <a:rPr lang="en-US" altLang="zh-CN" sz="2200" dirty="0">
                <a:solidFill>
                  <a:srgbClr val="228B22"/>
                </a:solidFill>
                <a:latin typeface="Times New Roman" panose="02020603050405020304" pitchFamily="18" charset="0"/>
                <a:ea typeface="Microsoft YaHei UI" panose="020B0503020204020204" pitchFamily="34" charset="-122"/>
                <a:cs typeface="Times New Roman" panose="02020603050405020304" pitchFamily="18" charset="0"/>
              </a:rPr>
              <a:t>%</a:t>
            </a:r>
            <a:r>
              <a:rPr lang="zh-CN" altLang="en-US" sz="2200" dirty="0">
                <a:solidFill>
                  <a:srgbClr val="228B22"/>
                </a:solidFill>
                <a:latin typeface="Times New Roman" panose="02020603050405020304" pitchFamily="18" charset="0"/>
                <a:ea typeface="Microsoft YaHei UI" panose="020B0503020204020204" pitchFamily="34" charset="-122"/>
                <a:cs typeface="Times New Roman" panose="02020603050405020304" pitchFamily="18" charset="0"/>
              </a:rPr>
              <a:t>计算相对接近度</a:t>
            </a:r>
          </a:p>
          <a:p>
            <a:r>
              <a:rPr lang="en-US" altLang="zh-CN" sz="2200" dirty="0">
                <a:solidFill>
                  <a:srgbClr val="000000"/>
                </a:solidFill>
                <a:latin typeface="Times New Roman" panose="02020603050405020304" pitchFamily="18" charset="0"/>
                <a:ea typeface="Microsoft YaHei UI" panose="020B0503020204020204" pitchFamily="34" charset="-122"/>
                <a:cs typeface="Times New Roman" panose="02020603050405020304" pitchFamily="18" charset="0"/>
              </a:rPr>
              <a:t>Cu=Cu/sum(Cu);       </a:t>
            </a:r>
            <a:r>
              <a:rPr lang="en-US" altLang="zh-CN" sz="2200" dirty="0">
                <a:solidFill>
                  <a:srgbClr val="228B22"/>
                </a:solidFill>
                <a:latin typeface="Times New Roman" panose="02020603050405020304" pitchFamily="18" charset="0"/>
                <a:ea typeface="Microsoft YaHei UI" panose="020B0503020204020204" pitchFamily="34" charset="-122"/>
                <a:cs typeface="Times New Roman" panose="02020603050405020304" pitchFamily="18" charset="0"/>
              </a:rPr>
              <a:t>%</a:t>
            </a:r>
            <a:r>
              <a:rPr lang="zh-CN" altLang="en-US" sz="2200" dirty="0" smtClean="0">
                <a:solidFill>
                  <a:srgbClr val="228B22"/>
                </a:solidFill>
                <a:latin typeface="Times New Roman" panose="02020603050405020304" pitchFamily="18" charset="0"/>
                <a:ea typeface="Microsoft YaHei UI" panose="020B0503020204020204" pitchFamily="34" charset="-122"/>
                <a:cs typeface="Times New Roman" panose="02020603050405020304" pitchFamily="18" charset="0"/>
              </a:rPr>
              <a:t>归一化</a:t>
            </a:r>
            <a:endParaRPr lang="zh-CN" altLang="en-US" dirty="0"/>
          </a:p>
        </p:txBody>
      </p:sp>
      <p:sp>
        <p:nvSpPr>
          <p:cNvPr id="4" name="矩形 3"/>
          <p:cNvSpPr/>
          <p:nvPr/>
        </p:nvSpPr>
        <p:spPr>
          <a:xfrm>
            <a:off x="8582025" y="2091035"/>
            <a:ext cx="3524250" cy="1107996"/>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en-US" altLang="zh-CN" sz="2200" dirty="0">
                <a:latin typeface="Times New Roman" panose="02020603050405020304" pitchFamily="18" charset="0"/>
                <a:cs typeface="Times New Roman" panose="02020603050405020304" pitchFamily="18" charset="0"/>
              </a:rPr>
              <a:t>Cu =</a:t>
            </a:r>
          </a:p>
          <a:p>
            <a:endParaRPr lang="en-US" altLang="zh-CN" sz="2200" dirty="0">
              <a:latin typeface="Times New Roman" panose="02020603050405020304" pitchFamily="18" charset="0"/>
              <a:cs typeface="Times New Roman" panose="02020603050405020304" pitchFamily="18" charset="0"/>
            </a:endParaRPr>
          </a:p>
          <a:p>
            <a:r>
              <a:rPr lang="en-US" altLang="zh-CN" sz="2200" dirty="0">
                <a:latin typeface="Times New Roman" panose="02020603050405020304" pitchFamily="18" charset="0"/>
                <a:cs typeface="Times New Roman" panose="02020603050405020304" pitchFamily="18" charset="0"/>
              </a:rPr>
              <a:t>    0.2410    0.2838    0.4753</a:t>
            </a:r>
          </a:p>
        </p:txBody>
      </p:sp>
    </p:spTree>
    <p:extLst>
      <p:ext uri="{BB962C8B-B14F-4D97-AF65-F5344CB8AC3E}">
        <p14:creationId xmlns:p14="http://schemas.microsoft.com/office/powerpoint/2010/main" val="931335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28676" y="752475"/>
            <a:ext cx="2724150" cy="461665"/>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问题的进一步讨论</a:t>
            </a:r>
            <a:endParaRPr lang="zh-CN" altLang="en-US" sz="2400" dirty="0">
              <a:latin typeface="Times New Roman" panose="02020603050405020304" pitchFamily="18" charset="0"/>
              <a:ea typeface="华文新魏" panose="02010800040101010101" pitchFamily="2" charset="-122"/>
              <a:cs typeface="Times New Roman" panose="02020603050405020304" pitchFamily="18" charset="0"/>
            </a:endParaRPr>
          </a:p>
        </p:txBody>
      </p:sp>
      <p:sp>
        <p:nvSpPr>
          <p:cNvPr id="3" name="文本框 2"/>
          <p:cNvSpPr txBox="1"/>
          <p:nvPr/>
        </p:nvSpPr>
        <p:spPr>
          <a:xfrm>
            <a:off x="1209675" y="1352550"/>
            <a:ext cx="9363075" cy="1200329"/>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1</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、属性值一般分为效益型和费用型，在实际问题中，一般都转化为效益型的值。转化的方法除了前面使用的取倒数的方法，还可以选择以下方法：</a:t>
            </a:r>
            <a:endParaRPr lang="zh-CN" altLang="en-US" sz="2400" dirty="0">
              <a:latin typeface="Times New Roman" panose="02020603050405020304" pitchFamily="18" charset="0"/>
              <a:ea typeface="华文新魏" panose="02010800040101010101" pitchFamily="2" charset="-122"/>
              <a:cs typeface="Times New Roman" panose="02020603050405020304" pitchFamily="18" charset="0"/>
            </a:endParaRPr>
          </a:p>
        </p:txBody>
      </p:sp>
      <p:sp>
        <p:nvSpPr>
          <p:cNvPr id="4" name="文本框 3"/>
          <p:cNvSpPr txBox="1"/>
          <p:nvPr/>
        </p:nvSpPr>
        <p:spPr>
          <a:xfrm>
            <a:off x="1209675" y="2724150"/>
            <a:ext cx="9363075" cy="2677656"/>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a:</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线性变换的方法</a:t>
            </a:r>
            <a:endPar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endParaRPr>
          </a:p>
          <a:p>
            <a:r>
              <a:rPr lang="en-US" altLang="zh-CN" sz="2400" dirty="0">
                <a:latin typeface="Times New Roman" panose="02020603050405020304" pitchFamily="18" charset="0"/>
                <a:ea typeface="华文新魏" panose="02010800040101010101" pitchFamily="2" charset="-122"/>
                <a:cs typeface="Times New Roman" panose="02020603050405020304" pitchFamily="18" charset="0"/>
              </a:rPr>
              <a:t>	</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设决策矩阵               </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 A</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中第</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j</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列的最大值为         ，则作变换</a:t>
            </a:r>
            <a:endPar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endParaRPr>
          </a:p>
          <a:p>
            <a:r>
              <a:rPr lang="en-US" altLang="zh-CN" sz="2400" dirty="0">
                <a:latin typeface="Times New Roman" panose="02020603050405020304" pitchFamily="18" charset="0"/>
                <a:ea typeface="华文新魏" panose="02010800040101010101" pitchFamily="2" charset="-122"/>
                <a:cs typeface="Times New Roman" panose="02020603050405020304" pitchFamily="18" charset="0"/>
              </a:rPr>
              <a:t> </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     </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当第</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j</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列为效益型时，</a:t>
            </a:r>
            <a:endPar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endParaRPr>
          </a:p>
          <a:p>
            <a:endParaRPr lang="en-US" altLang="zh-CN" sz="2400" dirty="0">
              <a:latin typeface="Times New Roman" panose="02020603050405020304" pitchFamily="18" charset="0"/>
              <a:ea typeface="华文新魏" panose="02010800040101010101" pitchFamily="2" charset="-122"/>
              <a:cs typeface="Times New Roman" panose="02020603050405020304" pitchFamily="18" charset="0"/>
            </a:endParaRPr>
          </a:p>
          <a:p>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       </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当</a:t>
            </a:r>
            <a:r>
              <a:rPr lang="zh-CN" altLang="en-US" sz="2400" dirty="0">
                <a:latin typeface="Times New Roman" panose="02020603050405020304" pitchFamily="18" charset="0"/>
                <a:ea typeface="华文新魏" panose="02010800040101010101" pitchFamily="2" charset="-122"/>
                <a:cs typeface="Times New Roman" panose="02020603050405020304" pitchFamily="18" charset="0"/>
              </a:rPr>
              <a:t>第</a:t>
            </a:r>
            <a:r>
              <a:rPr lang="en-US" altLang="zh-CN" sz="2400" dirty="0">
                <a:latin typeface="Times New Roman" panose="02020603050405020304" pitchFamily="18" charset="0"/>
                <a:ea typeface="华文新魏" panose="02010800040101010101" pitchFamily="2" charset="-122"/>
                <a:cs typeface="Times New Roman" panose="02020603050405020304" pitchFamily="18" charset="0"/>
              </a:rPr>
              <a:t>j</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列为费用型时</a:t>
            </a:r>
            <a:endPar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endParaRPr>
          </a:p>
          <a:p>
            <a:endPar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endParaRPr>
          </a:p>
          <a:p>
            <a:r>
              <a:rPr lang="en-US" altLang="zh-CN" sz="2400" dirty="0">
                <a:latin typeface="Times New Roman" panose="02020603050405020304" pitchFamily="18" charset="0"/>
                <a:ea typeface="华文新魏" panose="02010800040101010101" pitchFamily="2" charset="-122"/>
                <a:cs typeface="Times New Roman" panose="02020603050405020304" pitchFamily="18" charset="0"/>
              </a:rPr>
              <a:t> </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                                             </a:t>
            </a:r>
            <a:endParaRPr lang="zh-CN" altLang="en-US" sz="2400" dirty="0">
              <a:latin typeface="Times New Roman" panose="02020603050405020304" pitchFamily="18" charset="0"/>
              <a:ea typeface="华文新魏" panose="02010800040101010101" pitchFamily="2" charset="-122"/>
              <a:cs typeface="Times New Roman" panose="02020603050405020304" pitchFamily="18" charset="0"/>
            </a:endParaRPr>
          </a:p>
        </p:txBody>
      </p:sp>
      <p:graphicFrame>
        <p:nvGraphicFramePr>
          <p:cNvPr id="5" name="对象 4"/>
          <p:cNvGraphicFramePr>
            <a:graphicFrameLocks noChangeAspect="1"/>
          </p:cNvGraphicFramePr>
          <p:nvPr>
            <p:extLst>
              <p:ext uri="{D42A27DB-BD31-4B8C-83A1-F6EECF244321}">
                <p14:modId xmlns:p14="http://schemas.microsoft.com/office/powerpoint/2010/main" val="3934956276"/>
              </p:ext>
            </p:extLst>
          </p:nvPr>
        </p:nvGraphicFramePr>
        <p:xfrm>
          <a:off x="3324224" y="3109310"/>
          <a:ext cx="1104901" cy="445837"/>
        </p:xfrm>
        <a:graphic>
          <a:graphicData uri="http://schemas.openxmlformats.org/presentationml/2006/ole">
            <mc:AlternateContent xmlns:mc="http://schemas.openxmlformats.org/markup-compatibility/2006">
              <mc:Choice xmlns:v="urn:schemas-microsoft-com:vml" Requires="v">
                <p:oleObj spid="_x0000_s11711" name="Equation" r:id="rId3" imgW="723600" imgH="291960" progId="Equation.DSMT4">
                  <p:embed/>
                </p:oleObj>
              </mc:Choice>
              <mc:Fallback>
                <p:oleObj name="Equation" r:id="rId3" imgW="723600" imgH="291960" progId="Equation.DSMT4">
                  <p:embed/>
                  <p:pic>
                    <p:nvPicPr>
                      <p:cNvPr id="0" name=""/>
                      <p:cNvPicPr/>
                      <p:nvPr/>
                    </p:nvPicPr>
                    <p:blipFill>
                      <a:blip r:embed="rId4"/>
                      <a:stretch>
                        <a:fillRect/>
                      </a:stretch>
                    </p:blipFill>
                    <p:spPr>
                      <a:xfrm>
                        <a:off x="3324224" y="3109310"/>
                        <a:ext cx="1104901" cy="445837"/>
                      </a:xfrm>
                      <a:prstGeom prst="rect">
                        <a:avLst/>
                      </a:prstGeom>
                    </p:spPr>
                  </p:pic>
                </p:oleObj>
              </mc:Fallback>
            </mc:AlternateContent>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val="2466593961"/>
              </p:ext>
            </p:extLst>
          </p:nvPr>
        </p:nvGraphicFramePr>
        <p:xfrm>
          <a:off x="7378700" y="3083433"/>
          <a:ext cx="660400" cy="471714"/>
        </p:xfrm>
        <a:graphic>
          <a:graphicData uri="http://schemas.openxmlformats.org/presentationml/2006/ole">
            <mc:AlternateContent xmlns:mc="http://schemas.openxmlformats.org/markup-compatibility/2006">
              <mc:Choice xmlns:v="urn:schemas-microsoft-com:vml" Requires="v">
                <p:oleObj spid="_x0000_s11712" name="Equation" r:id="rId5" imgW="291960" imgH="253800" progId="Equation.DSMT4">
                  <p:embed/>
                </p:oleObj>
              </mc:Choice>
              <mc:Fallback>
                <p:oleObj name="Equation" r:id="rId5" imgW="291960" imgH="253800" progId="Equation.DSMT4">
                  <p:embed/>
                  <p:pic>
                    <p:nvPicPr>
                      <p:cNvPr id="0" name=""/>
                      <p:cNvPicPr/>
                      <p:nvPr/>
                    </p:nvPicPr>
                    <p:blipFill>
                      <a:blip r:embed="rId6"/>
                      <a:stretch>
                        <a:fillRect/>
                      </a:stretch>
                    </p:blipFill>
                    <p:spPr>
                      <a:xfrm>
                        <a:off x="7378700" y="3083433"/>
                        <a:ext cx="660400" cy="471714"/>
                      </a:xfrm>
                      <a:prstGeom prst="rect">
                        <a:avLst/>
                      </a:prstGeom>
                    </p:spPr>
                  </p:pic>
                </p:oleObj>
              </mc:Fallback>
            </mc:AlternateContent>
          </a:graphicData>
        </a:graphic>
      </p:graphicFrame>
      <p:graphicFrame>
        <p:nvGraphicFramePr>
          <p:cNvPr id="7" name="对象 6"/>
          <p:cNvGraphicFramePr>
            <a:graphicFrameLocks noChangeAspect="1"/>
          </p:cNvGraphicFramePr>
          <p:nvPr>
            <p:extLst>
              <p:ext uri="{D42A27DB-BD31-4B8C-83A1-F6EECF244321}">
                <p14:modId xmlns:p14="http://schemas.microsoft.com/office/powerpoint/2010/main" val="2060214719"/>
              </p:ext>
            </p:extLst>
          </p:nvPr>
        </p:nvGraphicFramePr>
        <p:xfrm>
          <a:off x="4743450" y="3499634"/>
          <a:ext cx="1409700" cy="965906"/>
        </p:xfrm>
        <a:graphic>
          <a:graphicData uri="http://schemas.openxmlformats.org/presentationml/2006/ole">
            <mc:AlternateContent xmlns:mc="http://schemas.openxmlformats.org/markup-compatibility/2006">
              <mc:Choice xmlns:v="urn:schemas-microsoft-com:vml" Requires="v">
                <p:oleObj spid="_x0000_s11713" name="Equation" r:id="rId7" imgW="685800" imgH="469800" progId="Equation.DSMT4">
                  <p:embed/>
                </p:oleObj>
              </mc:Choice>
              <mc:Fallback>
                <p:oleObj name="Equation" r:id="rId7" imgW="685800" imgH="469800" progId="Equation.DSMT4">
                  <p:embed/>
                  <p:pic>
                    <p:nvPicPr>
                      <p:cNvPr id="0" name=""/>
                      <p:cNvPicPr/>
                      <p:nvPr/>
                    </p:nvPicPr>
                    <p:blipFill>
                      <a:blip r:embed="rId8"/>
                      <a:stretch>
                        <a:fillRect/>
                      </a:stretch>
                    </p:blipFill>
                    <p:spPr>
                      <a:xfrm>
                        <a:off x="4743450" y="3499634"/>
                        <a:ext cx="1409700" cy="965906"/>
                      </a:xfrm>
                      <a:prstGeom prst="rect">
                        <a:avLst/>
                      </a:prstGeom>
                    </p:spPr>
                  </p:pic>
                </p:oleObj>
              </mc:Fallback>
            </mc:AlternateContent>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val="2925278380"/>
              </p:ext>
            </p:extLst>
          </p:nvPr>
        </p:nvGraphicFramePr>
        <p:xfrm>
          <a:off x="4560888" y="4349750"/>
          <a:ext cx="1774825" cy="966788"/>
        </p:xfrm>
        <a:graphic>
          <a:graphicData uri="http://schemas.openxmlformats.org/presentationml/2006/ole">
            <mc:AlternateContent xmlns:mc="http://schemas.openxmlformats.org/markup-compatibility/2006">
              <mc:Choice xmlns:v="urn:schemas-microsoft-com:vml" Requires="v">
                <p:oleObj spid="_x0000_s11714" name="Equation" r:id="rId9" imgW="863280" imgH="469800" progId="Equation.DSMT4">
                  <p:embed/>
                </p:oleObj>
              </mc:Choice>
              <mc:Fallback>
                <p:oleObj name="Equation" r:id="rId9" imgW="863280" imgH="469800" progId="Equation.DSMT4">
                  <p:embed/>
                  <p:pic>
                    <p:nvPicPr>
                      <p:cNvPr id="0" name=""/>
                      <p:cNvPicPr/>
                      <p:nvPr/>
                    </p:nvPicPr>
                    <p:blipFill>
                      <a:blip r:embed="rId10"/>
                      <a:stretch>
                        <a:fillRect/>
                      </a:stretch>
                    </p:blipFill>
                    <p:spPr>
                      <a:xfrm>
                        <a:off x="4560888" y="4349750"/>
                        <a:ext cx="1774825" cy="966788"/>
                      </a:xfrm>
                      <a:prstGeom prst="rect">
                        <a:avLst/>
                      </a:prstGeom>
                    </p:spPr>
                  </p:pic>
                </p:oleObj>
              </mc:Fallback>
            </mc:AlternateContent>
          </a:graphicData>
        </a:graphic>
      </p:graphicFrame>
    </p:spTree>
    <p:extLst>
      <p:ext uri="{BB962C8B-B14F-4D97-AF65-F5344CB8AC3E}">
        <p14:creationId xmlns:p14="http://schemas.microsoft.com/office/powerpoint/2010/main" val="2185669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par>
                                <p:cTn id="18" presetID="10" presetClass="entr" presetSubtype="0" fill="hold" nodeType="with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par>
                                <p:cTn id="21" presetID="10" presetClass="entr" presetSubtype="0" fill="hold" nodeType="with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par>
                                <p:cTn id="24" presetID="10" presetClass="entr" presetSubtype="0" fill="hold" nodeType="with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500"/>
                                        <p:tgtEl>
                                          <p:spTgt spid="7"/>
                                        </p:tgtEl>
                                      </p:cBhvr>
                                    </p:animEffect>
                                  </p:childTnLst>
                                </p:cTn>
                              </p:par>
                              <p:par>
                                <p:cTn id="27" presetID="10" presetClass="entr" presetSubtype="0" fill="hold" nodeType="with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047750" y="790575"/>
            <a:ext cx="8782050" cy="1569660"/>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zh-CN" altLang="en-US" sz="2400" dirty="0" smtClean="0">
                <a:latin typeface="华文新魏" panose="02010800040101010101" pitchFamily="2" charset="-122"/>
                <a:ea typeface="华文新魏" panose="02010800040101010101" pitchFamily="2" charset="-122"/>
              </a:rPr>
              <a:t>在经济活动和日常生活中，常常遇到考虑到多种因素的决策问题。如选择工作岗位，需要考虑薪酬、单位性质、所在地域和发展前景等因素；选择商品，要考虑价格、款式、品牌和使用性能等因素。这样的决策问题称为</a:t>
            </a:r>
            <a:r>
              <a:rPr lang="zh-CN" altLang="en-US" sz="2400" u="sng" dirty="0" smtClean="0">
                <a:latin typeface="华文新魏" panose="02010800040101010101" pitchFamily="2" charset="-122"/>
                <a:ea typeface="华文新魏" panose="02010800040101010101" pitchFamily="2" charset="-122"/>
              </a:rPr>
              <a:t>多属性决策</a:t>
            </a:r>
            <a:r>
              <a:rPr lang="zh-CN" altLang="en-US" sz="2400" dirty="0" smtClean="0">
                <a:latin typeface="华文新魏" panose="02010800040101010101" pitchFamily="2" charset="-122"/>
                <a:ea typeface="华文新魏" panose="02010800040101010101" pitchFamily="2" charset="-122"/>
              </a:rPr>
              <a:t>问题。</a:t>
            </a:r>
            <a:endParaRPr lang="zh-CN" altLang="en-US" sz="2400" dirty="0">
              <a:latin typeface="华文新魏" panose="02010800040101010101" pitchFamily="2" charset="-122"/>
              <a:ea typeface="华文新魏" panose="02010800040101010101" pitchFamily="2" charset="-122"/>
            </a:endParaRPr>
          </a:p>
        </p:txBody>
      </p:sp>
      <p:sp>
        <p:nvSpPr>
          <p:cNvPr id="3" name="文本框 2"/>
          <p:cNvSpPr txBox="1"/>
          <p:nvPr/>
        </p:nvSpPr>
        <p:spPr>
          <a:xfrm>
            <a:off x="1047750" y="2533650"/>
            <a:ext cx="8782050" cy="2677656"/>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众多的多属性决策问题中，给决策带来的困难在于</a:t>
            </a:r>
            <a:endPar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endParaRPr>
          </a:p>
          <a:p>
            <a:r>
              <a:rPr lang="en-US" altLang="zh-CN" sz="2400" dirty="0">
                <a:latin typeface="Times New Roman" panose="02020603050405020304" pitchFamily="18" charset="0"/>
                <a:ea typeface="华文新魏" panose="02010800040101010101" pitchFamily="2" charset="-122"/>
                <a:cs typeface="Times New Roman" panose="02020603050405020304" pitchFamily="18" charset="0"/>
              </a:rPr>
              <a:t> </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      1</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、需要考虑的属性中，一部分涉及到人文、社会等因素，主观性较强，难以量化；</a:t>
            </a:r>
            <a:endPar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endParaRPr>
          </a:p>
          <a:p>
            <a:r>
              <a:rPr lang="en-US" altLang="zh-CN" sz="2400" dirty="0">
                <a:latin typeface="Times New Roman" panose="02020603050405020304" pitchFamily="18" charset="0"/>
                <a:ea typeface="华文新魏" panose="02010800040101010101" pitchFamily="2" charset="-122"/>
                <a:cs typeface="Times New Roman" panose="02020603050405020304" pitchFamily="18" charset="0"/>
              </a:rPr>
              <a:t> </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      2</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、不同的属性对我们的决策的影响力大小不同，评价缺少客观的标准；</a:t>
            </a:r>
            <a:endPar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endParaRPr>
          </a:p>
          <a:p>
            <a:r>
              <a:rPr lang="en-US" altLang="zh-CN" sz="2400" dirty="0">
                <a:latin typeface="Times New Roman" panose="02020603050405020304" pitchFamily="18" charset="0"/>
                <a:ea typeface="华文新魏" panose="02010800040101010101" pitchFamily="2" charset="-122"/>
                <a:cs typeface="Times New Roman" panose="02020603050405020304" pitchFamily="18" charset="0"/>
              </a:rPr>
              <a:t> </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      3</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、不同的属性的度量尺度的差异较大，综合考虑时需要做适当的平衡处理。</a:t>
            </a:r>
            <a:endParaRPr lang="zh-CN" altLang="en-US" sz="2400" dirty="0">
              <a:latin typeface="Times New Roman" panose="02020603050405020304" pitchFamily="18" charset="0"/>
              <a:ea typeface="华文新魏" panose="02010800040101010101" pitchFamily="2" charset="-122"/>
              <a:cs typeface="Times New Roman" panose="02020603050405020304" pitchFamily="18" charset="0"/>
            </a:endParaRPr>
          </a:p>
        </p:txBody>
      </p:sp>
    </p:spTree>
    <p:extLst>
      <p:ext uri="{BB962C8B-B14F-4D97-AF65-F5344CB8AC3E}">
        <p14:creationId xmlns:p14="http://schemas.microsoft.com/office/powerpoint/2010/main" val="2755760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fade">
                                      <p:cBhvr>
                                        <p:cTn id="2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190625" y="857250"/>
            <a:ext cx="9315450" cy="2677656"/>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b:</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线性映射到</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[0,1]</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区间：</a:t>
            </a:r>
            <a:endPar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endParaRPr>
          </a:p>
          <a:p>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       当</a:t>
            </a:r>
            <a:r>
              <a:rPr lang="zh-CN" altLang="en-US" sz="2400" dirty="0">
                <a:latin typeface="Times New Roman" panose="02020603050405020304" pitchFamily="18" charset="0"/>
                <a:ea typeface="华文新魏" panose="02010800040101010101" pitchFamily="2" charset="-122"/>
                <a:cs typeface="Times New Roman" panose="02020603050405020304" pitchFamily="18" charset="0"/>
              </a:rPr>
              <a:t>第</a:t>
            </a:r>
            <a:r>
              <a:rPr lang="en-US" altLang="zh-CN" sz="2400" dirty="0">
                <a:latin typeface="Times New Roman" panose="02020603050405020304" pitchFamily="18" charset="0"/>
                <a:ea typeface="华文新魏" panose="02010800040101010101" pitchFamily="2" charset="-122"/>
                <a:cs typeface="Times New Roman" panose="02020603050405020304" pitchFamily="18" charset="0"/>
              </a:rPr>
              <a:t>j</a:t>
            </a:r>
            <a:r>
              <a:rPr lang="zh-CN" altLang="en-US" sz="2400" dirty="0">
                <a:latin typeface="Times New Roman" panose="02020603050405020304" pitchFamily="18" charset="0"/>
                <a:ea typeface="华文新魏" panose="02010800040101010101" pitchFamily="2" charset="-122"/>
                <a:cs typeface="Times New Roman" panose="02020603050405020304" pitchFamily="18" charset="0"/>
              </a:rPr>
              <a:t>列为效益型时，</a:t>
            </a:r>
            <a:endParaRPr lang="en-US" altLang="zh-CN" sz="2400" dirty="0">
              <a:latin typeface="Times New Roman" panose="02020603050405020304" pitchFamily="18" charset="0"/>
              <a:ea typeface="华文新魏" panose="02010800040101010101" pitchFamily="2" charset="-122"/>
              <a:cs typeface="Times New Roman" panose="02020603050405020304" pitchFamily="18" charset="0"/>
            </a:endParaRPr>
          </a:p>
          <a:p>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                         </a:t>
            </a:r>
            <a:endParaRPr lang="en-US" altLang="zh-CN" sz="2400" dirty="0">
              <a:latin typeface="Times New Roman" panose="02020603050405020304" pitchFamily="18" charset="0"/>
              <a:ea typeface="华文新魏" panose="02010800040101010101" pitchFamily="2" charset="-122"/>
              <a:cs typeface="Times New Roman" panose="02020603050405020304" pitchFamily="18" charset="0"/>
            </a:endParaRPr>
          </a:p>
          <a:p>
            <a:r>
              <a:rPr lang="en-US" altLang="zh-CN" sz="2400" dirty="0">
                <a:latin typeface="Times New Roman" panose="02020603050405020304" pitchFamily="18" charset="0"/>
                <a:ea typeface="华文新魏" panose="02010800040101010101" pitchFamily="2" charset="-122"/>
                <a:cs typeface="Times New Roman" panose="02020603050405020304" pitchFamily="18" charset="0"/>
              </a:rPr>
              <a:t>       </a:t>
            </a:r>
            <a:r>
              <a:rPr lang="zh-CN" altLang="en-US" sz="2400" dirty="0">
                <a:latin typeface="Times New Roman" panose="02020603050405020304" pitchFamily="18" charset="0"/>
                <a:ea typeface="华文新魏" panose="02010800040101010101" pitchFamily="2" charset="-122"/>
                <a:cs typeface="Times New Roman" panose="02020603050405020304" pitchFamily="18" charset="0"/>
              </a:rPr>
              <a:t>当第</a:t>
            </a:r>
            <a:r>
              <a:rPr lang="en-US" altLang="zh-CN" sz="2400" dirty="0">
                <a:latin typeface="Times New Roman" panose="02020603050405020304" pitchFamily="18" charset="0"/>
                <a:ea typeface="华文新魏" panose="02010800040101010101" pitchFamily="2" charset="-122"/>
                <a:cs typeface="Times New Roman" panose="02020603050405020304" pitchFamily="18" charset="0"/>
              </a:rPr>
              <a:t>j</a:t>
            </a:r>
            <a:r>
              <a:rPr lang="zh-CN" altLang="en-US" sz="2400" dirty="0">
                <a:latin typeface="Times New Roman" panose="02020603050405020304" pitchFamily="18" charset="0"/>
                <a:ea typeface="华文新魏" panose="02010800040101010101" pitchFamily="2" charset="-122"/>
                <a:cs typeface="Times New Roman" panose="02020603050405020304" pitchFamily="18" charset="0"/>
              </a:rPr>
              <a:t>列为费用型</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时</a:t>
            </a:r>
            <a:endPar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endParaRPr>
          </a:p>
          <a:p>
            <a:endParaRPr lang="en-US" altLang="zh-CN" sz="2400" dirty="0">
              <a:latin typeface="Times New Roman" panose="02020603050405020304" pitchFamily="18" charset="0"/>
              <a:ea typeface="华文新魏" panose="02010800040101010101" pitchFamily="2" charset="-122"/>
              <a:cs typeface="Times New Roman" panose="02020603050405020304" pitchFamily="18" charset="0"/>
            </a:endParaRPr>
          </a:p>
          <a:p>
            <a:endPar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endParaRPr>
          </a:p>
          <a:p>
            <a:r>
              <a:rPr lang="en-US" altLang="zh-CN" sz="2400" dirty="0">
                <a:latin typeface="Times New Roman" panose="02020603050405020304" pitchFamily="18" charset="0"/>
                <a:ea typeface="华文新魏" panose="02010800040101010101" pitchFamily="2" charset="-122"/>
                <a:cs typeface="Times New Roman" panose="02020603050405020304" pitchFamily="18" charset="0"/>
              </a:rPr>
              <a:t> </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      </a:t>
            </a:r>
            <a:endParaRPr lang="zh-CN" altLang="en-US" sz="2400" dirty="0">
              <a:latin typeface="Times New Roman" panose="02020603050405020304" pitchFamily="18" charset="0"/>
              <a:ea typeface="华文新魏" panose="02010800040101010101" pitchFamily="2" charset="-122"/>
              <a:cs typeface="Times New Roman" panose="02020603050405020304" pitchFamily="18" charset="0"/>
            </a:endParaRPr>
          </a:p>
        </p:txBody>
      </p:sp>
      <p:graphicFrame>
        <p:nvGraphicFramePr>
          <p:cNvPr id="4" name="对象 3"/>
          <p:cNvGraphicFramePr>
            <a:graphicFrameLocks noChangeAspect="1"/>
          </p:cNvGraphicFramePr>
          <p:nvPr>
            <p:extLst>
              <p:ext uri="{D42A27DB-BD31-4B8C-83A1-F6EECF244321}">
                <p14:modId xmlns:p14="http://schemas.microsoft.com/office/powerpoint/2010/main" val="702163839"/>
              </p:ext>
            </p:extLst>
          </p:nvPr>
        </p:nvGraphicFramePr>
        <p:xfrm>
          <a:off x="4764881" y="1203890"/>
          <a:ext cx="2166938" cy="992188"/>
        </p:xfrm>
        <a:graphic>
          <a:graphicData uri="http://schemas.openxmlformats.org/presentationml/2006/ole">
            <mc:AlternateContent xmlns:mc="http://schemas.openxmlformats.org/markup-compatibility/2006">
              <mc:Choice xmlns:v="urn:schemas-microsoft-com:vml" Requires="v">
                <p:oleObj spid="_x0000_s12508" name="Equation" r:id="rId3" imgW="1054080" imgH="482400" progId="Equation.DSMT4">
                  <p:embed/>
                </p:oleObj>
              </mc:Choice>
              <mc:Fallback>
                <p:oleObj name="Equation" r:id="rId3" imgW="1054080" imgH="482400" progId="Equation.DSMT4">
                  <p:embed/>
                  <p:pic>
                    <p:nvPicPr>
                      <p:cNvPr id="0" name=""/>
                      <p:cNvPicPr/>
                      <p:nvPr/>
                    </p:nvPicPr>
                    <p:blipFill>
                      <a:blip r:embed="rId4"/>
                      <a:stretch>
                        <a:fillRect/>
                      </a:stretch>
                    </p:blipFill>
                    <p:spPr>
                      <a:xfrm>
                        <a:off x="4764881" y="1203890"/>
                        <a:ext cx="2166938" cy="992188"/>
                      </a:xfrm>
                      <a:prstGeom prst="rect">
                        <a:avLst/>
                      </a:prstGeom>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244604990"/>
              </p:ext>
            </p:extLst>
          </p:nvPr>
        </p:nvGraphicFramePr>
        <p:xfrm>
          <a:off x="4783931" y="2266950"/>
          <a:ext cx="2166938" cy="992188"/>
        </p:xfrm>
        <a:graphic>
          <a:graphicData uri="http://schemas.openxmlformats.org/presentationml/2006/ole">
            <mc:AlternateContent xmlns:mc="http://schemas.openxmlformats.org/markup-compatibility/2006">
              <mc:Choice xmlns:v="urn:schemas-microsoft-com:vml" Requires="v">
                <p:oleObj spid="_x0000_s12509" name="Equation" r:id="rId5" imgW="1054080" imgH="482400" progId="Equation.DSMT4">
                  <p:embed/>
                </p:oleObj>
              </mc:Choice>
              <mc:Fallback>
                <p:oleObj name="Equation" r:id="rId5" imgW="1054080" imgH="482400" progId="Equation.DSMT4">
                  <p:embed/>
                  <p:pic>
                    <p:nvPicPr>
                      <p:cNvPr id="0" name=""/>
                      <p:cNvPicPr/>
                      <p:nvPr/>
                    </p:nvPicPr>
                    <p:blipFill>
                      <a:blip r:embed="rId6"/>
                      <a:stretch>
                        <a:fillRect/>
                      </a:stretch>
                    </p:blipFill>
                    <p:spPr>
                      <a:xfrm>
                        <a:off x="4783931" y="2266950"/>
                        <a:ext cx="2166938" cy="992188"/>
                      </a:xfrm>
                      <a:prstGeom prst="rect">
                        <a:avLst/>
                      </a:prstGeom>
                    </p:spPr>
                  </p:pic>
                </p:oleObj>
              </mc:Fallback>
            </mc:AlternateContent>
          </a:graphicData>
        </a:graphic>
      </p:graphicFrame>
    </p:spTree>
    <p:extLst>
      <p:ext uri="{BB962C8B-B14F-4D97-AF65-F5344CB8AC3E}">
        <p14:creationId xmlns:p14="http://schemas.microsoft.com/office/powerpoint/2010/main" val="78378495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285875" y="866775"/>
            <a:ext cx="9648825" cy="1569660"/>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2</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权重可以利用主观的方法和客观的方法得到，如果每个属性的重要性差别不大，则客观的熵权法是很好的选择。如果各属性的重要性差异较大且难以量化，则可以采用主观的方法确定权重，后面介绍的层次分析法就属于主观的方法。</a:t>
            </a:r>
            <a:endParaRPr lang="en-US" altLang="zh-CN" sz="2400" dirty="0">
              <a:latin typeface="Times New Roman" panose="02020603050405020304" pitchFamily="18" charset="0"/>
              <a:ea typeface="华文新魏" panose="02010800040101010101" pitchFamily="2" charset="-122"/>
              <a:cs typeface="Times New Roman" panose="02020603050405020304" pitchFamily="18" charset="0"/>
            </a:endParaRPr>
          </a:p>
        </p:txBody>
      </p:sp>
      <p:sp>
        <p:nvSpPr>
          <p:cNvPr id="3" name="矩形 2"/>
          <p:cNvSpPr/>
          <p:nvPr/>
        </p:nvSpPr>
        <p:spPr>
          <a:xfrm>
            <a:off x="1285874" y="2629585"/>
            <a:ext cx="9648825" cy="1938992"/>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zh-CN" altLang="en-US" sz="2400" dirty="0">
                <a:latin typeface="Times New Roman" panose="02020603050405020304" pitchFamily="18" charset="0"/>
                <a:ea typeface="华文新魏" panose="02010800040101010101" pitchFamily="2" charset="-122"/>
                <a:cs typeface="Times New Roman" panose="02020603050405020304" pitchFamily="18" charset="0"/>
              </a:rPr>
              <a:t>由于两种方法得到的权重基于不同的出发点，往往差别较大。一般可以将两种方法得到</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的权重综合一下。比如利用下面的方法：</a:t>
            </a:r>
            <a:endPar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endParaRPr>
          </a:p>
          <a:p>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设主观和客观得到的权重向量分别为</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w1</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和</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w2</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，则可以利用</a:t>
            </a:r>
            <a:endPar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endParaRPr>
          </a:p>
          <a:p>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                                              </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或</a:t>
            </a:r>
            <a:endPar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endParaRPr>
          </a:p>
          <a:p>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归一化作为权重。</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          </a:t>
            </a:r>
            <a:endParaRPr lang="zh-CN" altLang="en-US" sz="2400" dirty="0">
              <a:latin typeface="Times New Roman" panose="02020603050405020304" pitchFamily="18" charset="0"/>
              <a:ea typeface="华文新魏" panose="02010800040101010101" pitchFamily="2" charset="-122"/>
              <a:cs typeface="Times New Roman" panose="02020603050405020304" pitchFamily="18" charset="0"/>
            </a:endParaRPr>
          </a:p>
        </p:txBody>
      </p:sp>
      <p:graphicFrame>
        <p:nvGraphicFramePr>
          <p:cNvPr id="4" name="对象 3"/>
          <p:cNvGraphicFramePr>
            <a:graphicFrameLocks noChangeAspect="1"/>
          </p:cNvGraphicFramePr>
          <p:nvPr>
            <p:extLst>
              <p:ext uri="{D42A27DB-BD31-4B8C-83A1-F6EECF244321}">
                <p14:modId xmlns:p14="http://schemas.microsoft.com/office/powerpoint/2010/main" val="2330456475"/>
              </p:ext>
            </p:extLst>
          </p:nvPr>
        </p:nvGraphicFramePr>
        <p:xfrm>
          <a:off x="3333750" y="3748088"/>
          <a:ext cx="1152525" cy="414337"/>
        </p:xfrm>
        <a:graphic>
          <a:graphicData uri="http://schemas.openxmlformats.org/presentationml/2006/ole">
            <mc:AlternateContent xmlns:mc="http://schemas.openxmlformats.org/markup-compatibility/2006">
              <mc:Choice xmlns:v="urn:schemas-microsoft-com:vml" Requires="v">
                <p:oleObj spid="_x0000_s13526" name="Equation" r:id="rId3" imgW="634680" imgH="228600" progId="Equation.DSMT4">
                  <p:embed/>
                </p:oleObj>
              </mc:Choice>
              <mc:Fallback>
                <p:oleObj name="Equation" r:id="rId3" imgW="634680" imgH="228600" progId="Equation.DSMT4">
                  <p:embed/>
                  <p:pic>
                    <p:nvPicPr>
                      <p:cNvPr id="0" name=""/>
                      <p:cNvPicPr/>
                      <p:nvPr/>
                    </p:nvPicPr>
                    <p:blipFill>
                      <a:blip r:embed="rId4"/>
                      <a:stretch>
                        <a:fillRect/>
                      </a:stretch>
                    </p:blipFill>
                    <p:spPr>
                      <a:xfrm>
                        <a:off x="3333750" y="3748088"/>
                        <a:ext cx="1152525" cy="414337"/>
                      </a:xfrm>
                      <a:prstGeom prst="rect">
                        <a:avLst/>
                      </a:prstGeom>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678537541"/>
              </p:ext>
            </p:extLst>
          </p:nvPr>
        </p:nvGraphicFramePr>
        <p:xfrm>
          <a:off x="5627685" y="3782678"/>
          <a:ext cx="801689" cy="379747"/>
        </p:xfrm>
        <a:graphic>
          <a:graphicData uri="http://schemas.openxmlformats.org/presentationml/2006/ole">
            <mc:AlternateContent xmlns:mc="http://schemas.openxmlformats.org/markup-compatibility/2006">
              <mc:Choice xmlns:v="urn:schemas-microsoft-com:vml" Requires="v">
                <p:oleObj spid="_x0000_s13527" name="Equation" r:id="rId5" imgW="482400" imgH="228600" progId="Equation.DSMT4">
                  <p:embed/>
                </p:oleObj>
              </mc:Choice>
              <mc:Fallback>
                <p:oleObj name="Equation" r:id="rId5" imgW="482400" imgH="228600" progId="Equation.DSMT4">
                  <p:embed/>
                  <p:pic>
                    <p:nvPicPr>
                      <p:cNvPr id="0" name=""/>
                      <p:cNvPicPr/>
                      <p:nvPr/>
                    </p:nvPicPr>
                    <p:blipFill>
                      <a:blip r:embed="rId6"/>
                      <a:stretch>
                        <a:fillRect/>
                      </a:stretch>
                    </p:blipFill>
                    <p:spPr>
                      <a:xfrm>
                        <a:off x="5627685" y="3782678"/>
                        <a:ext cx="801689" cy="379747"/>
                      </a:xfrm>
                      <a:prstGeom prst="rect">
                        <a:avLst/>
                      </a:prstGeom>
                    </p:spPr>
                  </p:pic>
                </p:oleObj>
              </mc:Fallback>
            </mc:AlternateContent>
          </a:graphicData>
        </a:graphic>
      </p:graphicFrame>
    </p:spTree>
    <p:extLst>
      <p:ext uri="{BB962C8B-B14F-4D97-AF65-F5344CB8AC3E}">
        <p14:creationId xmlns:p14="http://schemas.microsoft.com/office/powerpoint/2010/main" val="696550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10"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par>
                                <p:cTn id="16" presetID="10" presetClass="entr" presetSubtype="0" fill="hold"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228850" y="2657475"/>
            <a:ext cx="6648450" cy="1015663"/>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altLang="zh-CN" sz="6000" dirty="0" smtClean="0">
                <a:latin typeface="华文彩云" panose="02010800040101010101" pitchFamily="2" charset="-122"/>
                <a:ea typeface="华文彩云" panose="02010800040101010101" pitchFamily="2" charset="-122"/>
              </a:rPr>
              <a:t>2</a:t>
            </a:r>
            <a:r>
              <a:rPr lang="zh-CN" altLang="en-US" sz="6000" dirty="0" smtClean="0">
                <a:latin typeface="华文彩云" panose="02010800040101010101" pitchFamily="2" charset="-122"/>
                <a:ea typeface="华文彩云" panose="02010800040101010101" pitchFamily="2" charset="-122"/>
              </a:rPr>
              <a:t>、层次分析法</a:t>
            </a:r>
            <a:endParaRPr lang="zh-CN" altLang="en-US" sz="6000" dirty="0">
              <a:latin typeface="华文彩云" panose="02010800040101010101" pitchFamily="2" charset="-122"/>
              <a:ea typeface="华文彩云" panose="02010800040101010101" pitchFamily="2" charset="-122"/>
            </a:endParaRPr>
          </a:p>
        </p:txBody>
      </p:sp>
    </p:spTree>
    <p:extLst>
      <p:ext uri="{BB962C8B-B14F-4D97-AF65-F5344CB8AC3E}">
        <p14:creationId xmlns:p14="http://schemas.microsoft.com/office/powerpoint/2010/main" val="195738405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9" name="直接连接符 38"/>
          <p:cNvCxnSpPr>
            <a:stCxn id="13" idx="0"/>
            <a:endCxn id="13" idx="0"/>
          </p:cNvCxnSpPr>
          <p:nvPr/>
        </p:nvCxnSpPr>
        <p:spPr>
          <a:xfrm>
            <a:off x="8652934" y="3805423"/>
            <a:ext cx="0" cy="0"/>
          </a:xfrm>
          <a:prstGeom prst="line">
            <a:avLst/>
          </a:prstGeom>
        </p:spPr>
        <p:style>
          <a:lnRef idx="1">
            <a:schemeClr val="accent1"/>
          </a:lnRef>
          <a:fillRef idx="0">
            <a:schemeClr val="accent1"/>
          </a:fillRef>
          <a:effectRef idx="0">
            <a:schemeClr val="accent1"/>
          </a:effectRef>
          <a:fontRef idx="minor">
            <a:schemeClr val="tx1"/>
          </a:fontRef>
        </p:style>
      </p:cxnSp>
      <p:sp>
        <p:nvSpPr>
          <p:cNvPr id="95" name="文本框 94"/>
          <p:cNvSpPr txBox="1"/>
          <p:nvPr/>
        </p:nvSpPr>
        <p:spPr>
          <a:xfrm>
            <a:off x="922866" y="838200"/>
            <a:ext cx="9376166" cy="830997"/>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例：考虑企业的职员晋升问题。可以设立评价职员的几个准则</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决策属性</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如工作年限、教育程度、工作能力和道德品德。</a:t>
            </a:r>
            <a:endParaRPr lang="zh-CN" altLang="en-US" sz="2400" dirty="0">
              <a:latin typeface="Times New Roman" panose="02020603050405020304" pitchFamily="18" charset="0"/>
              <a:ea typeface="华文新魏" panose="02010800040101010101" pitchFamily="2" charset="-122"/>
              <a:cs typeface="Times New Roman" panose="02020603050405020304" pitchFamily="18" charset="0"/>
            </a:endParaRPr>
          </a:p>
        </p:txBody>
      </p:sp>
      <p:sp>
        <p:nvSpPr>
          <p:cNvPr id="96" name="文本框 95"/>
          <p:cNvSpPr txBox="1"/>
          <p:nvPr/>
        </p:nvSpPr>
        <p:spPr>
          <a:xfrm>
            <a:off x="922866" y="2046347"/>
            <a:ext cx="9376166" cy="1200329"/>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我们可以对不同的属性进行量化，比如，工作年限本身已经量化，教育程度可以根据需要，分为博士、硕士、本科、专科和其他，分别赋予分值</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9</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6</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5</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3</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1</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，其他类推。</a:t>
            </a:r>
            <a:endParaRPr lang="zh-CN" altLang="en-US" sz="2400" dirty="0">
              <a:latin typeface="Times New Roman" panose="02020603050405020304" pitchFamily="18" charset="0"/>
              <a:ea typeface="华文新魏" panose="02010800040101010101" pitchFamily="2" charset="-122"/>
              <a:cs typeface="Times New Roman" panose="02020603050405020304" pitchFamily="18" charset="0"/>
            </a:endParaRPr>
          </a:p>
        </p:txBody>
      </p:sp>
      <p:sp>
        <p:nvSpPr>
          <p:cNvPr id="97" name="文本框 96"/>
          <p:cNvSpPr txBox="1"/>
          <p:nvPr/>
        </p:nvSpPr>
        <p:spPr>
          <a:xfrm>
            <a:off x="922866" y="3665728"/>
            <a:ext cx="10278534" cy="461665"/>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将每个职员的相关信息填写成决策矩阵，即可以利用熵权法进行排序。</a:t>
            </a:r>
            <a:endParaRPr lang="zh-CN" altLang="en-US" sz="2400" dirty="0">
              <a:latin typeface="Times New Roman" panose="02020603050405020304" pitchFamily="18" charset="0"/>
              <a:ea typeface="华文新魏" panose="02010800040101010101" pitchFamily="2" charset="-122"/>
              <a:cs typeface="Times New Roman" panose="02020603050405020304" pitchFamily="18" charset="0"/>
            </a:endParaRPr>
          </a:p>
        </p:txBody>
      </p:sp>
      <p:sp>
        <p:nvSpPr>
          <p:cNvPr id="99" name="文本框 98"/>
          <p:cNvSpPr txBox="1"/>
          <p:nvPr/>
        </p:nvSpPr>
        <p:spPr>
          <a:xfrm>
            <a:off x="922866" y="4417996"/>
            <a:ext cx="9376166" cy="830997"/>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熵权法的缺点在于：只考虑了方案的区分度，没有考虑决策准则的重要性大小。</a:t>
            </a:r>
            <a:endParaRPr lang="zh-CN" altLang="en-US" sz="2400" dirty="0">
              <a:latin typeface="Times New Roman" panose="02020603050405020304" pitchFamily="18" charset="0"/>
              <a:ea typeface="华文新魏" panose="02010800040101010101" pitchFamily="2" charset="-122"/>
              <a:cs typeface="Times New Roman" panose="02020603050405020304" pitchFamily="18" charset="0"/>
            </a:endParaRPr>
          </a:p>
        </p:txBody>
      </p:sp>
    </p:spTree>
    <p:extLst>
      <p:ext uri="{BB962C8B-B14F-4D97-AF65-F5344CB8AC3E}">
        <p14:creationId xmlns:p14="http://schemas.microsoft.com/office/powerpoint/2010/main" val="13312577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5"/>
                                        </p:tgtEl>
                                        <p:attrNameLst>
                                          <p:attrName>style.visibility</p:attrName>
                                        </p:attrNameLst>
                                      </p:cBhvr>
                                      <p:to>
                                        <p:strVal val="visible"/>
                                      </p:to>
                                    </p:set>
                                    <p:animEffect transition="in" filter="fade">
                                      <p:cBhvr>
                                        <p:cTn id="7" dur="500"/>
                                        <p:tgtEl>
                                          <p:spTgt spid="9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6"/>
                                        </p:tgtEl>
                                        <p:attrNameLst>
                                          <p:attrName>style.visibility</p:attrName>
                                        </p:attrNameLst>
                                      </p:cBhvr>
                                      <p:to>
                                        <p:strVal val="visible"/>
                                      </p:to>
                                    </p:set>
                                    <p:animEffect transition="in" filter="fade">
                                      <p:cBhvr>
                                        <p:cTn id="12" dur="500"/>
                                        <p:tgtEl>
                                          <p:spTgt spid="9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7"/>
                                        </p:tgtEl>
                                        <p:attrNameLst>
                                          <p:attrName>style.visibility</p:attrName>
                                        </p:attrNameLst>
                                      </p:cBhvr>
                                      <p:to>
                                        <p:strVal val="visible"/>
                                      </p:to>
                                    </p:set>
                                    <p:animEffect transition="in" filter="fade">
                                      <p:cBhvr>
                                        <p:cTn id="17" dur="500"/>
                                        <p:tgtEl>
                                          <p:spTgt spid="9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9"/>
                                        </p:tgtEl>
                                        <p:attrNameLst>
                                          <p:attrName>style.visibility</p:attrName>
                                        </p:attrNameLst>
                                      </p:cBhvr>
                                      <p:to>
                                        <p:strVal val="visible"/>
                                      </p:to>
                                    </p:set>
                                    <p:animEffect transition="in" filter="fade">
                                      <p:cBhvr>
                                        <p:cTn id="22" dur="500"/>
                                        <p:tgtEl>
                                          <p:spTgt spid="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 grpId="0" animBg="1"/>
      <p:bldP spid="96" grpId="0" animBg="1"/>
      <p:bldP spid="97" grpId="0" animBg="1"/>
      <p:bldP spid="99"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905932" y="804333"/>
            <a:ext cx="4453468" cy="830997"/>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zh-CN" altLang="en-US" sz="2400" dirty="0" smtClean="0">
                <a:latin typeface="华文新魏" panose="02010800040101010101" pitchFamily="2" charset="-122"/>
                <a:ea typeface="华文新魏" panose="02010800040101010101" pitchFamily="2" charset="-122"/>
              </a:rPr>
              <a:t>萨蒂提出了另一种处理问题的方法：层次分析法。步骤如下：</a:t>
            </a:r>
            <a:endParaRPr lang="zh-CN" altLang="en-US" sz="2400" dirty="0">
              <a:latin typeface="华文新魏" panose="02010800040101010101" pitchFamily="2" charset="-122"/>
              <a:ea typeface="华文新魏" panose="02010800040101010101" pitchFamily="2" charset="-122"/>
            </a:endParaRPr>
          </a:p>
        </p:txBody>
      </p:sp>
      <p:grpSp>
        <p:nvGrpSpPr>
          <p:cNvPr id="28" name="组合 27"/>
          <p:cNvGrpSpPr/>
          <p:nvPr/>
        </p:nvGrpSpPr>
        <p:grpSpPr>
          <a:xfrm>
            <a:off x="6455834" y="1187563"/>
            <a:ext cx="4394200" cy="3070888"/>
            <a:chOff x="6455834" y="1187563"/>
            <a:chExt cx="4394200" cy="3070888"/>
          </a:xfrm>
        </p:grpSpPr>
        <p:grpSp>
          <p:nvGrpSpPr>
            <p:cNvPr id="3" name="组合 2"/>
            <p:cNvGrpSpPr/>
            <p:nvPr/>
          </p:nvGrpSpPr>
          <p:grpSpPr>
            <a:xfrm>
              <a:off x="6455834" y="1187563"/>
              <a:ext cx="4394200" cy="3070888"/>
              <a:chOff x="2794000" y="1390132"/>
              <a:chExt cx="4394200" cy="3070888"/>
            </a:xfrm>
          </p:grpSpPr>
          <p:sp>
            <p:nvSpPr>
              <p:cNvPr id="4" name="文本框 3"/>
              <p:cNvSpPr txBox="1"/>
              <p:nvPr/>
            </p:nvSpPr>
            <p:spPr>
              <a:xfrm>
                <a:off x="4004734" y="1390132"/>
                <a:ext cx="1930400" cy="461665"/>
              </a:xfrm>
              <a:prstGeom prst="rect">
                <a:avLst/>
              </a:prstGeom>
            </p:spPr>
            <p:style>
              <a:lnRef idx="2">
                <a:schemeClr val="accent4"/>
              </a:lnRef>
              <a:fillRef idx="1">
                <a:schemeClr val="lt1"/>
              </a:fillRef>
              <a:effectRef idx="0">
                <a:schemeClr val="accent4"/>
              </a:effectRef>
              <a:fontRef idx="minor">
                <a:schemeClr val="dk1"/>
              </a:fontRef>
            </p:style>
            <p:txBody>
              <a:bodyPr wrap="square" rtlCol="0">
                <a:spAutoFit/>
              </a:bodyPr>
              <a:lstStyle/>
              <a:p>
                <a:r>
                  <a:rPr lang="zh-CN" altLang="en-US" sz="2400" dirty="0" smtClean="0">
                    <a:latin typeface="华文新魏" panose="02010800040101010101" pitchFamily="2" charset="-122"/>
                    <a:ea typeface="华文新魏" panose="02010800040101010101" pitchFamily="2" charset="-122"/>
                  </a:rPr>
                  <a:t>职员晋升</a:t>
                </a:r>
                <a:endParaRPr lang="zh-CN" altLang="en-US" sz="2400" dirty="0">
                  <a:latin typeface="华文新魏" panose="02010800040101010101" pitchFamily="2" charset="-122"/>
                  <a:ea typeface="华文新魏" panose="02010800040101010101" pitchFamily="2" charset="-122"/>
                </a:endParaRPr>
              </a:p>
            </p:txBody>
          </p:sp>
          <p:sp>
            <p:nvSpPr>
              <p:cNvPr id="5" name="文本框 4"/>
              <p:cNvSpPr txBox="1"/>
              <p:nvPr/>
            </p:nvSpPr>
            <p:spPr>
              <a:xfrm>
                <a:off x="3092047" y="2277533"/>
                <a:ext cx="523220" cy="1320800"/>
              </a:xfrm>
              <a:prstGeom prst="rect">
                <a:avLst/>
              </a:prstGeom>
            </p:spPr>
            <p:style>
              <a:lnRef idx="2">
                <a:schemeClr val="accent2"/>
              </a:lnRef>
              <a:fillRef idx="1">
                <a:schemeClr val="lt1"/>
              </a:fillRef>
              <a:effectRef idx="0">
                <a:schemeClr val="accent2"/>
              </a:effectRef>
              <a:fontRef idx="minor">
                <a:schemeClr val="dk1"/>
              </a:fontRef>
            </p:style>
            <p:txBody>
              <a:bodyPr vert="eaVert" wrap="square" rtlCol="0">
                <a:spAutoFit/>
              </a:bodyPr>
              <a:lstStyle/>
              <a:p>
                <a:r>
                  <a:rPr lang="zh-CN" altLang="en-US" sz="2200" dirty="0" smtClean="0">
                    <a:latin typeface="Times New Roman" panose="02020603050405020304" pitchFamily="18" charset="0"/>
                    <a:ea typeface="华文新魏" panose="02010800040101010101" pitchFamily="2" charset="-122"/>
                    <a:cs typeface="Times New Roman" panose="02020603050405020304" pitchFamily="18" charset="0"/>
                  </a:rPr>
                  <a:t>工作年限</a:t>
                </a:r>
                <a:endParaRPr lang="zh-CN" altLang="en-US" sz="2200" dirty="0">
                  <a:latin typeface="Times New Roman" panose="02020603050405020304" pitchFamily="18" charset="0"/>
                  <a:ea typeface="华文新魏" panose="02010800040101010101" pitchFamily="2" charset="-122"/>
                  <a:cs typeface="Times New Roman" panose="02020603050405020304" pitchFamily="18" charset="0"/>
                </a:endParaRPr>
              </a:p>
            </p:txBody>
          </p:sp>
          <p:sp>
            <p:nvSpPr>
              <p:cNvPr id="6" name="文本框 5"/>
              <p:cNvSpPr txBox="1"/>
              <p:nvPr/>
            </p:nvSpPr>
            <p:spPr>
              <a:xfrm>
                <a:off x="4158847" y="2277533"/>
                <a:ext cx="523220" cy="1320800"/>
              </a:xfrm>
              <a:prstGeom prst="rect">
                <a:avLst/>
              </a:prstGeom>
            </p:spPr>
            <p:style>
              <a:lnRef idx="2">
                <a:schemeClr val="accent2"/>
              </a:lnRef>
              <a:fillRef idx="1">
                <a:schemeClr val="lt1"/>
              </a:fillRef>
              <a:effectRef idx="0">
                <a:schemeClr val="accent2"/>
              </a:effectRef>
              <a:fontRef idx="minor">
                <a:schemeClr val="dk1"/>
              </a:fontRef>
            </p:style>
            <p:txBody>
              <a:bodyPr vert="eaVert" wrap="square" rtlCol="0">
                <a:spAutoFit/>
              </a:bodyPr>
              <a:lstStyle/>
              <a:p>
                <a:r>
                  <a:rPr lang="zh-CN" altLang="en-US" sz="2200" dirty="0" smtClean="0">
                    <a:latin typeface="Times New Roman" panose="02020603050405020304" pitchFamily="18" charset="0"/>
                    <a:ea typeface="华文新魏" panose="02010800040101010101" pitchFamily="2" charset="-122"/>
                    <a:cs typeface="Times New Roman" panose="02020603050405020304" pitchFamily="18" charset="0"/>
                  </a:rPr>
                  <a:t>教育程度</a:t>
                </a:r>
                <a:endParaRPr lang="zh-CN" altLang="en-US" sz="2200" dirty="0">
                  <a:latin typeface="Times New Roman" panose="02020603050405020304" pitchFamily="18" charset="0"/>
                  <a:ea typeface="华文新魏" panose="02010800040101010101" pitchFamily="2" charset="-122"/>
                  <a:cs typeface="Times New Roman" panose="02020603050405020304" pitchFamily="18" charset="0"/>
                </a:endParaRPr>
              </a:p>
            </p:txBody>
          </p:sp>
          <p:sp>
            <p:nvSpPr>
              <p:cNvPr id="7" name="文本框 6"/>
              <p:cNvSpPr txBox="1"/>
              <p:nvPr/>
            </p:nvSpPr>
            <p:spPr>
              <a:xfrm>
                <a:off x="5225646" y="2277533"/>
                <a:ext cx="523220" cy="1320800"/>
              </a:xfrm>
              <a:prstGeom prst="rect">
                <a:avLst/>
              </a:prstGeom>
            </p:spPr>
            <p:style>
              <a:lnRef idx="2">
                <a:schemeClr val="accent2"/>
              </a:lnRef>
              <a:fillRef idx="1">
                <a:schemeClr val="lt1"/>
              </a:fillRef>
              <a:effectRef idx="0">
                <a:schemeClr val="accent2"/>
              </a:effectRef>
              <a:fontRef idx="minor">
                <a:schemeClr val="dk1"/>
              </a:fontRef>
            </p:style>
            <p:txBody>
              <a:bodyPr vert="eaVert" wrap="square" rtlCol="0">
                <a:spAutoFit/>
              </a:bodyPr>
              <a:lstStyle/>
              <a:p>
                <a:r>
                  <a:rPr lang="zh-CN" altLang="en-US" sz="2200" dirty="0" smtClean="0">
                    <a:latin typeface="Times New Roman" panose="02020603050405020304" pitchFamily="18" charset="0"/>
                    <a:ea typeface="华文新魏" panose="02010800040101010101" pitchFamily="2" charset="-122"/>
                    <a:cs typeface="Times New Roman" panose="02020603050405020304" pitchFamily="18" charset="0"/>
                  </a:rPr>
                  <a:t>工作能力</a:t>
                </a:r>
                <a:endParaRPr lang="zh-CN" altLang="en-US" sz="2200" dirty="0">
                  <a:latin typeface="Times New Roman" panose="02020603050405020304" pitchFamily="18" charset="0"/>
                  <a:ea typeface="华文新魏" panose="02010800040101010101" pitchFamily="2" charset="-122"/>
                  <a:cs typeface="Times New Roman" panose="02020603050405020304" pitchFamily="18" charset="0"/>
                </a:endParaRPr>
              </a:p>
            </p:txBody>
          </p:sp>
          <p:sp>
            <p:nvSpPr>
              <p:cNvPr id="8" name="文本框 7"/>
              <p:cNvSpPr txBox="1"/>
              <p:nvPr/>
            </p:nvSpPr>
            <p:spPr>
              <a:xfrm>
                <a:off x="6292446" y="2302933"/>
                <a:ext cx="523220" cy="1320800"/>
              </a:xfrm>
              <a:prstGeom prst="rect">
                <a:avLst/>
              </a:prstGeom>
            </p:spPr>
            <p:style>
              <a:lnRef idx="2">
                <a:schemeClr val="accent2"/>
              </a:lnRef>
              <a:fillRef idx="1">
                <a:schemeClr val="lt1"/>
              </a:fillRef>
              <a:effectRef idx="0">
                <a:schemeClr val="accent2"/>
              </a:effectRef>
              <a:fontRef idx="minor">
                <a:schemeClr val="dk1"/>
              </a:fontRef>
            </p:style>
            <p:txBody>
              <a:bodyPr vert="eaVert" wrap="square" rtlCol="0">
                <a:spAutoFit/>
              </a:bodyPr>
              <a:lstStyle/>
              <a:p>
                <a:r>
                  <a:rPr lang="zh-CN" altLang="en-US" sz="2200" dirty="0" smtClean="0">
                    <a:latin typeface="Times New Roman" panose="02020603050405020304" pitchFamily="18" charset="0"/>
                    <a:ea typeface="华文新魏" panose="02010800040101010101" pitchFamily="2" charset="-122"/>
                    <a:cs typeface="Times New Roman" panose="02020603050405020304" pitchFamily="18" charset="0"/>
                  </a:rPr>
                  <a:t>道德品质</a:t>
                </a:r>
                <a:endParaRPr lang="zh-CN" altLang="en-US" sz="2200" dirty="0">
                  <a:latin typeface="Times New Roman" panose="02020603050405020304" pitchFamily="18" charset="0"/>
                  <a:ea typeface="华文新魏" panose="02010800040101010101" pitchFamily="2" charset="-122"/>
                  <a:cs typeface="Times New Roman" panose="02020603050405020304" pitchFamily="18" charset="0"/>
                </a:endParaRPr>
              </a:p>
            </p:txBody>
          </p:sp>
          <p:sp>
            <p:nvSpPr>
              <p:cNvPr id="9" name="文本框 8"/>
              <p:cNvSpPr txBox="1"/>
              <p:nvPr/>
            </p:nvSpPr>
            <p:spPr>
              <a:xfrm>
                <a:off x="2794000" y="4030133"/>
                <a:ext cx="1143000" cy="430887"/>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zh-CN" altLang="en-US" sz="2200" dirty="0" smtClean="0">
                    <a:latin typeface="Times New Roman" panose="02020603050405020304" pitchFamily="18" charset="0"/>
                    <a:ea typeface="华文新魏" panose="02010800040101010101" pitchFamily="2" charset="-122"/>
                    <a:cs typeface="Times New Roman" panose="02020603050405020304" pitchFamily="18" charset="0"/>
                  </a:rPr>
                  <a:t>职员</a:t>
                </a:r>
                <a:r>
                  <a:rPr lang="en-US" altLang="zh-CN" sz="2200" dirty="0" smtClean="0">
                    <a:latin typeface="Times New Roman" panose="02020603050405020304" pitchFamily="18" charset="0"/>
                    <a:ea typeface="华文新魏" panose="02010800040101010101" pitchFamily="2" charset="-122"/>
                    <a:cs typeface="Times New Roman" panose="02020603050405020304" pitchFamily="18" charset="0"/>
                  </a:rPr>
                  <a:t>A</a:t>
                </a:r>
                <a:endParaRPr lang="zh-CN" altLang="en-US" sz="2200" dirty="0">
                  <a:latin typeface="Times New Roman" panose="02020603050405020304" pitchFamily="18" charset="0"/>
                  <a:ea typeface="华文新魏" panose="02010800040101010101" pitchFamily="2" charset="-122"/>
                  <a:cs typeface="Times New Roman" panose="02020603050405020304" pitchFamily="18" charset="0"/>
                </a:endParaRPr>
              </a:p>
            </p:txBody>
          </p:sp>
          <p:sp>
            <p:nvSpPr>
              <p:cNvPr id="10" name="文本框 9"/>
              <p:cNvSpPr txBox="1"/>
              <p:nvPr/>
            </p:nvSpPr>
            <p:spPr>
              <a:xfrm>
                <a:off x="4398434" y="4030133"/>
                <a:ext cx="1143000" cy="430887"/>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zh-CN" altLang="en-US" sz="2200" dirty="0" smtClean="0">
                    <a:latin typeface="Times New Roman" panose="02020603050405020304" pitchFamily="18" charset="0"/>
                    <a:ea typeface="华文新魏" panose="02010800040101010101" pitchFamily="2" charset="-122"/>
                    <a:cs typeface="Times New Roman" panose="02020603050405020304" pitchFamily="18" charset="0"/>
                  </a:rPr>
                  <a:t>职员</a:t>
                </a:r>
                <a:r>
                  <a:rPr lang="en-US" altLang="zh-CN" sz="2200" dirty="0" smtClean="0">
                    <a:latin typeface="Times New Roman" panose="02020603050405020304" pitchFamily="18" charset="0"/>
                    <a:ea typeface="华文新魏" panose="02010800040101010101" pitchFamily="2" charset="-122"/>
                    <a:cs typeface="Times New Roman" panose="02020603050405020304" pitchFamily="18" charset="0"/>
                  </a:rPr>
                  <a:t>B</a:t>
                </a:r>
                <a:endParaRPr lang="zh-CN" altLang="en-US" sz="2200" dirty="0">
                  <a:latin typeface="Times New Roman" panose="02020603050405020304" pitchFamily="18" charset="0"/>
                  <a:ea typeface="华文新魏" panose="02010800040101010101" pitchFamily="2" charset="-122"/>
                  <a:cs typeface="Times New Roman" panose="02020603050405020304" pitchFamily="18" charset="0"/>
                </a:endParaRPr>
              </a:p>
            </p:txBody>
          </p:sp>
          <p:sp>
            <p:nvSpPr>
              <p:cNvPr id="11" name="文本框 10"/>
              <p:cNvSpPr txBox="1"/>
              <p:nvPr/>
            </p:nvSpPr>
            <p:spPr>
              <a:xfrm>
                <a:off x="6045200" y="4030133"/>
                <a:ext cx="1143000" cy="430887"/>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zh-CN" altLang="en-US" sz="2200" dirty="0" smtClean="0">
                    <a:latin typeface="Times New Roman" panose="02020603050405020304" pitchFamily="18" charset="0"/>
                    <a:ea typeface="华文新魏" panose="02010800040101010101" pitchFamily="2" charset="-122"/>
                    <a:cs typeface="Times New Roman" panose="02020603050405020304" pitchFamily="18" charset="0"/>
                  </a:rPr>
                  <a:t>职员</a:t>
                </a:r>
                <a:r>
                  <a:rPr lang="en-US" altLang="zh-CN" sz="2200" dirty="0" smtClean="0">
                    <a:latin typeface="Times New Roman" panose="02020603050405020304" pitchFamily="18" charset="0"/>
                    <a:ea typeface="华文新魏" panose="02010800040101010101" pitchFamily="2" charset="-122"/>
                    <a:cs typeface="Times New Roman" panose="02020603050405020304" pitchFamily="18" charset="0"/>
                  </a:rPr>
                  <a:t>C</a:t>
                </a:r>
                <a:endParaRPr lang="zh-CN" altLang="en-US" sz="2200" dirty="0">
                  <a:latin typeface="Times New Roman" panose="02020603050405020304" pitchFamily="18" charset="0"/>
                  <a:ea typeface="华文新魏" panose="02010800040101010101" pitchFamily="2" charset="-122"/>
                  <a:cs typeface="Times New Roman" panose="02020603050405020304" pitchFamily="18" charset="0"/>
                </a:endParaRPr>
              </a:p>
            </p:txBody>
          </p:sp>
          <p:cxnSp>
            <p:nvCxnSpPr>
              <p:cNvPr id="12" name="直接连接符 11"/>
              <p:cNvCxnSpPr>
                <a:stCxn id="4" idx="2"/>
                <a:endCxn id="5" idx="0"/>
              </p:cNvCxnSpPr>
              <p:nvPr/>
            </p:nvCxnSpPr>
            <p:spPr>
              <a:xfrm flipH="1">
                <a:off x="3353657" y="1851797"/>
                <a:ext cx="1616277" cy="425736"/>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直接连接符 12"/>
              <p:cNvCxnSpPr>
                <a:stCxn id="4" idx="2"/>
                <a:endCxn id="6" idx="0"/>
              </p:cNvCxnSpPr>
              <p:nvPr/>
            </p:nvCxnSpPr>
            <p:spPr>
              <a:xfrm flipH="1">
                <a:off x="4420457" y="1851797"/>
                <a:ext cx="549477" cy="425736"/>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直接连接符 13"/>
              <p:cNvCxnSpPr>
                <a:stCxn id="4" idx="2"/>
                <a:endCxn id="7" idx="0"/>
              </p:cNvCxnSpPr>
              <p:nvPr/>
            </p:nvCxnSpPr>
            <p:spPr>
              <a:xfrm>
                <a:off x="4969934" y="1851797"/>
                <a:ext cx="517322" cy="42573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p:cNvCxnSpPr>
                <a:stCxn id="4" idx="2"/>
                <a:endCxn id="8" idx="0"/>
              </p:cNvCxnSpPr>
              <p:nvPr/>
            </p:nvCxnSpPr>
            <p:spPr>
              <a:xfrm>
                <a:off x="4969934" y="1851797"/>
                <a:ext cx="1584122" cy="451136"/>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直接连接符 15"/>
              <p:cNvCxnSpPr>
                <a:stCxn id="5" idx="2"/>
                <a:endCxn id="9" idx="0"/>
              </p:cNvCxnSpPr>
              <p:nvPr/>
            </p:nvCxnSpPr>
            <p:spPr>
              <a:xfrm>
                <a:off x="3353657" y="3598333"/>
                <a:ext cx="11843" cy="431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直接连接符 16"/>
              <p:cNvCxnSpPr>
                <a:stCxn id="5" idx="2"/>
                <a:endCxn id="10" idx="0"/>
              </p:cNvCxnSpPr>
              <p:nvPr/>
            </p:nvCxnSpPr>
            <p:spPr>
              <a:xfrm>
                <a:off x="3353657" y="3598333"/>
                <a:ext cx="1616277" cy="431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直接连接符 17"/>
              <p:cNvCxnSpPr>
                <a:stCxn id="5" idx="2"/>
                <a:endCxn id="11" idx="0"/>
              </p:cNvCxnSpPr>
              <p:nvPr/>
            </p:nvCxnSpPr>
            <p:spPr>
              <a:xfrm>
                <a:off x="3353657" y="3598333"/>
                <a:ext cx="3263043" cy="431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直接连接符 18"/>
              <p:cNvCxnSpPr>
                <a:stCxn id="6" idx="2"/>
                <a:endCxn id="9" idx="0"/>
              </p:cNvCxnSpPr>
              <p:nvPr/>
            </p:nvCxnSpPr>
            <p:spPr>
              <a:xfrm flipH="1">
                <a:off x="3365500" y="3598333"/>
                <a:ext cx="1054957" cy="431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直接连接符 19"/>
              <p:cNvCxnSpPr>
                <a:stCxn id="9" idx="0"/>
                <a:endCxn id="7" idx="2"/>
              </p:cNvCxnSpPr>
              <p:nvPr/>
            </p:nvCxnSpPr>
            <p:spPr>
              <a:xfrm flipV="1">
                <a:off x="3365500" y="3598333"/>
                <a:ext cx="2121756" cy="431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直接连接符 20"/>
              <p:cNvCxnSpPr>
                <a:stCxn id="10" idx="0"/>
                <a:endCxn id="7" idx="2"/>
              </p:cNvCxnSpPr>
              <p:nvPr/>
            </p:nvCxnSpPr>
            <p:spPr>
              <a:xfrm flipV="1">
                <a:off x="4969934" y="3598333"/>
                <a:ext cx="517322" cy="431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直接连接符 21"/>
              <p:cNvCxnSpPr>
                <a:stCxn id="10" idx="0"/>
                <a:endCxn id="8" idx="2"/>
              </p:cNvCxnSpPr>
              <p:nvPr/>
            </p:nvCxnSpPr>
            <p:spPr>
              <a:xfrm flipV="1">
                <a:off x="4969934" y="3623733"/>
                <a:ext cx="1584122" cy="4064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3" name="组合 22"/>
            <p:cNvGrpSpPr/>
            <p:nvPr/>
          </p:nvGrpSpPr>
          <p:grpSpPr>
            <a:xfrm>
              <a:off x="8103457" y="3373623"/>
              <a:ext cx="2196243" cy="431800"/>
              <a:chOff x="8103457" y="3373623"/>
              <a:chExt cx="2196243" cy="431800"/>
            </a:xfrm>
          </p:grpSpPr>
          <p:cxnSp>
            <p:nvCxnSpPr>
              <p:cNvPr id="24" name="直接连接符 23"/>
              <p:cNvCxnSpPr/>
              <p:nvPr/>
            </p:nvCxnSpPr>
            <p:spPr>
              <a:xfrm>
                <a:off x="8103457" y="3373623"/>
                <a:ext cx="549477" cy="431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8103457" y="3373623"/>
                <a:ext cx="2196243" cy="431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9170256" y="3373623"/>
                <a:ext cx="1129444" cy="431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10237056" y="3399023"/>
                <a:ext cx="62644" cy="406400"/>
              </a:xfrm>
              <a:prstGeom prst="line">
                <a:avLst/>
              </a:prstGeom>
            </p:spPr>
            <p:style>
              <a:lnRef idx="1">
                <a:schemeClr val="accent1"/>
              </a:lnRef>
              <a:fillRef idx="0">
                <a:schemeClr val="accent1"/>
              </a:fillRef>
              <a:effectRef idx="0">
                <a:schemeClr val="accent1"/>
              </a:effectRef>
              <a:fontRef idx="minor">
                <a:schemeClr val="tx1"/>
              </a:fontRef>
            </p:style>
          </p:cxnSp>
        </p:grpSp>
      </p:grpSp>
      <p:sp>
        <p:nvSpPr>
          <p:cNvPr id="29" name="文本框 28"/>
          <p:cNvSpPr txBox="1"/>
          <p:nvPr/>
        </p:nvSpPr>
        <p:spPr>
          <a:xfrm>
            <a:off x="905932" y="1811867"/>
            <a:ext cx="4826001" cy="1200329"/>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1</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、将问题表示成层次结构</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如右图</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，三个层次依次为目标层、准则</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属性</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层和方案层。</a:t>
            </a:r>
            <a:endParaRPr lang="zh-CN" altLang="en-US" sz="2400" dirty="0">
              <a:latin typeface="Times New Roman" panose="02020603050405020304" pitchFamily="18" charset="0"/>
              <a:ea typeface="华文新魏" panose="02010800040101010101" pitchFamily="2" charset="-122"/>
              <a:cs typeface="Times New Roman" panose="02020603050405020304" pitchFamily="18" charset="0"/>
            </a:endParaRPr>
          </a:p>
        </p:txBody>
      </p:sp>
      <p:sp>
        <p:nvSpPr>
          <p:cNvPr id="30" name="文本框 29"/>
          <p:cNvSpPr txBox="1"/>
          <p:nvPr/>
        </p:nvSpPr>
        <p:spPr>
          <a:xfrm>
            <a:off x="905932" y="3188733"/>
            <a:ext cx="4826001" cy="2308324"/>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2</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、确定某一层的各元素对上一层的一个元素的权重。比如，准则对目标的权重反映出不同准则在评价体系中的重要性；方案对某一准则的权重反映出不同方案这一准则的差异。</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如不同职员的学历差异等</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a:t>
            </a:r>
            <a:endParaRPr lang="zh-CN" altLang="en-US" sz="2400" dirty="0">
              <a:latin typeface="Times New Roman" panose="02020603050405020304" pitchFamily="18" charset="0"/>
              <a:ea typeface="华文新魏" panose="02010800040101010101" pitchFamily="2" charset="-122"/>
              <a:cs typeface="Times New Roman" panose="02020603050405020304" pitchFamily="18" charset="0"/>
            </a:endParaRPr>
          </a:p>
        </p:txBody>
      </p:sp>
    </p:spTree>
    <p:extLst>
      <p:ext uri="{BB962C8B-B14F-4D97-AF65-F5344CB8AC3E}">
        <p14:creationId xmlns:p14="http://schemas.microsoft.com/office/powerpoint/2010/main" val="1479170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500"/>
                                        <p:tgtEl>
                                          <p:spTgt spid="2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fade">
                                      <p:cBhvr>
                                        <p:cTn id="17" dur="500"/>
                                        <p:tgtEl>
                                          <p:spTgt spid="2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0"/>
                                        </p:tgtEl>
                                        <p:attrNameLst>
                                          <p:attrName>style.visibility</p:attrName>
                                        </p:attrNameLst>
                                      </p:cBhvr>
                                      <p:to>
                                        <p:strVal val="visible"/>
                                      </p:to>
                                    </p:set>
                                    <p:animEffect transition="in" filter="fade">
                                      <p:cBhvr>
                                        <p:cTn id="22"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9" grpId="0" animBg="1"/>
      <p:bldP spid="30"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295400" y="660400"/>
            <a:ext cx="9245600" cy="1200329"/>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多属性决策的目的是给各方案排序，由于定性属性的存在，精确地建立排序指标比较困难，因此，萨蒂提出通过两两比较的方法确定下层元素对上层元素的权重，然后通过权重的计算确定顺序。</a:t>
            </a:r>
            <a:endParaRPr lang="zh-CN" altLang="en-US" sz="2400" dirty="0">
              <a:latin typeface="Times New Roman" panose="02020603050405020304" pitchFamily="18" charset="0"/>
              <a:ea typeface="华文新魏" panose="02010800040101010101" pitchFamily="2" charset="-122"/>
              <a:cs typeface="Times New Roman" panose="02020603050405020304" pitchFamily="18" charset="0"/>
            </a:endParaRPr>
          </a:p>
        </p:txBody>
      </p:sp>
      <p:sp>
        <p:nvSpPr>
          <p:cNvPr id="3" name="文本框 2"/>
          <p:cNvSpPr txBox="1"/>
          <p:nvPr/>
        </p:nvSpPr>
        <p:spPr>
          <a:xfrm>
            <a:off x="1295400" y="1981200"/>
            <a:ext cx="9245600" cy="1200329"/>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成对比较矩阵：以职员晋升问题的准则层权重的计算为例，由于不同准则的度量尺度不同，无法利用绝对尺度，因此采用相对尺度。即利用准则元素对目标的重要性大小作为尺度。萨蒂提出</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1-9</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尺度，</a:t>
            </a:r>
            <a:endParaRPr lang="zh-CN" altLang="en-US" sz="2400" dirty="0">
              <a:latin typeface="Times New Roman" panose="02020603050405020304" pitchFamily="18" charset="0"/>
              <a:ea typeface="华文新魏" panose="02010800040101010101" pitchFamily="2" charset="-122"/>
              <a:cs typeface="Times New Roman" panose="02020603050405020304" pitchFamily="18" charset="0"/>
            </a:endParaRPr>
          </a:p>
        </p:txBody>
      </p:sp>
    </p:spTree>
    <p:extLst>
      <p:ext uri="{BB962C8B-B14F-4D97-AF65-F5344CB8AC3E}">
        <p14:creationId xmlns:p14="http://schemas.microsoft.com/office/powerpoint/2010/main" val="4209576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p:cNvGraphicFramePr>
            <a:graphicFrameLocks noGrp="1"/>
          </p:cNvGraphicFramePr>
          <p:nvPr>
            <p:extLst>
              <p:ext uri="{D42A27DB-BD31-4B8C-83A1-F6EECF244321}">
                <p14:modId xmlns:p14="http://schemas.microsoft.com/office/powerpoint/2010/main" val="907878649"/>
              </p:ext>
            </p:extLst>
          </p:nvPr>
        </p:nvGraphicFramePr>
        <p:xfrm>
          <a:off x="1955800" y="1185329"/>
          <a:ext cx="8128000" cy="3556004"/>
        </p:xfrm>
        <a:graphic>
          <a:graphicData uri="http://schemas.openxmlformats.org/drawingml/2006/table">
            <a:tbl>
              <a:tblPr firstRow="1" bandRow="1">
                <a:tableStyleId>{5C22544A-7EE6-4342-B048-85BDC9FD1C3A}</a:tableStyleId>
              </a:tblPr>
              <a:tblGrid>
                <a:gridCol w="1524000"/>
                <a:gridCol w="6604000"/>
              </a:tblGrid>
              <a:tr h="558452">
                <a:tc>
                  <a:txBody>
                    <a:bodyPr/>
                    <a:lstStyle/>
                    <a:p>
                      <a:pPr algn="ctr"/>
                      <a:r>
                        <a:rPr lang="zh-CN" altLang="en-US" sz="2400" b="0" dirty="0" smtClean="0">
                          <a:latin typeface="Times New Roman" panose="02020603050405020304" pitchFamily="18" charset="0"/>
                          <a:ea typeface="华文新魏" panose="02010800040101010101" pitchFamily="2" charset="-122"/>
                          <a:cs typeface="Times New Roman" panose="02020603050405020304" pitchFamily="18" charset="0"/>
                        </a:rPr>
                        <a:t>尺度</a:t>
                      </a:r>
                      <a:endParaRPr lang="zh-CN" altLang="en-US" sz="2400" b="0" dirty="0">
                        <a:latin typeface="Times New Roman" panose="02020603050405020304" pitchFamily="18" charset="0"/>
                        <a:ea typeface="华文新魏" panose="02010800040101010101" pitchFamily="2" charset="-122"/>
                        <a:cs typeface="Times New Roman" panose="02020603050405020304" pitchFamily="18" charset="0"/>
                      </a:endParaRPr>
                    </a:p>
                  </a:txBody>
                  <a:tcPr/>
                </a:tc>
                <a:tc>
                  <a:txBody>
                    <a:bodyPr/>
                    <a:lstStyle/>
                    <a:p>
                      <a:pPr algn="ctr"/>
                      <a:r>
                        <a:rPr lang="zh-CN" altLang="en-US" sz="2400" b="0" dirty="0" smtClean="0">
                          <a:latin typeface="Times New Roman" panose="02020603050405020304" pitchFamily="18" charset="0"/>
                          <a:ea typeface="华文新魏" panose="02010800040101010101" pitchFamily="2" charset="-122"/>
                          <a:cs typeface="Times New Roman" panose="02020603050405020304" pitchFamily="18" charset="0"/>
                        </a:rPr>
                        <a:t>含   义</a:t>
                      </a:r>
                      <a:endParaRPr lang="zh-CN" altLang="en-US" sz="2400" b="0" dirty="0">
                        <a:latin typeface="Times New Roman" panose="02020603050405020304" pitchFamily="18" charset="0"/>
                        <a:ea typeface="华文新魏" panose="02010800040101010101" pitchFamily="2" charset="-122"/>
                        <a:cs typeface="Times New Roman" panose="02020603050405020304" pitchFamily="18" charset="0"/>
                      </a:endParaRPr>
                    </a:p>
                  </a:txBody>
                  <a:tcPr/>
                </a:tc>
              </a:tr>
              <a:tr h="2997552">
                <a:tc>
                  <a:txBody>
                    <a:bodyPr/>
                    <a:lstStyle/>
                    <a:p>
                      <a:pPr algn="ctr">
                        <a:lnSpc>
                          <a:spcPct val="150000"/>
                        </a:lnSpc>
                      </a:pP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1</a:t>
                      </a:r>
                    </a:p>
                    <a:p>
                      <a:pPr algn="ctr">
                        <a:lnSpc>
                          <a:spcPct val="150000"/>
                        </a:lnSpc>
                      </a:pP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3</a:t>
                      </a:r>
                    </a:p>
                    <a:p>
                      <a:pPr algn="ctr">
                        <a:lnSpc>
                          <a:spcPct val="150000"/>
                        </a:lnSpc>
                      </a:pP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5</a:t>
                      </a:r>
                    </a:p>
                    <a:p>
                      <a:pPr algn="ctr">
                        <a:lnSpc>
                          <a:spcPct val="150000"/>
                        </a:lnSpc>
                      </a:pP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7</a:t>
                      </a:r>
                    </a:p>
                    <a:p>
                      <a:pPr algn="ctr">
                        <a:lnSpc>
                          <a:spcPct val="150000"/>
                        </a:lnSpc>
                      </a:pP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9</a:t>
                      </a:r>
                      <a:endParaRPr lang="zh-CN" altLang="en-US" sz="2400" dirty="0">
                        <a:latin typeface="Times New Roman" panose="02020603050405020304" pitchFamily="18" charset="0"/>
                        <a:ea typeface="华文新魏" panose="02010800040101010101" pitchFamily="2" charset="-122"/>
                        <a:cs typeface="Times New Roman" panose="02020603050405020304" pitchFamily="18" charset="0"/>
                      </a:endParaRPr>
                    </a:p>
                  </a:txBody>
                  <a:tcPr/>
                </a:tc>
                <a:tc>
                  <a:txBody>
                    <a:bodyPr/>
                    <a:lstStyle/>
                    <a:p>
                      <a:pPr algn="ctr">
                        <a:lnSpc>
                          <a:spcPct val="150000"/>
                        </a:lnSpc>
                      </a:pP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A</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和</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B</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的影响相同</a:t>
                      </a:r>
                      <a:endPar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endParaRPr>
                    </a:p>
                    <a:p>
                      <a:pPr algn="ctr">
                        <a:lnSpc>
                          <a:spcPct val="150000"/>
                        </a:lnSpc>
                      </a:pP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A</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比</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B</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的影响略强</a:t>
                      </a:r>
                      <a:endPar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endParaRPr>
                    </a:p>
                    <a:p>
                      <a:pPr marL="0" marR="0" indent="0" algn="ctr" defTabSz="457200" rtl="0" eaLnBrk="1" fontAlgn="auto" latinLnBrk="0" hangingPunct="1">
                        <a:lnSpc>
                          <a:spcPct val="150000"/>
                        </a:lnSpc>
                        <a:spcBef>
                          <a:spcPts val="0"/>
                        </a:spcBef>
                        <a:spcAft>
                          <a:spcPts val="0"/>
                        </a:spcAft>
                        <a:buClrTx/>
                        <a:buSzTx/>
                        <a:buFontTx/>
                        <a:buNone/>
                        <a:tabLst/>
                        <a:defRPr/>
                      </a:pP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A</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比</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B</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的影响强</a:t>
                      </a:r>
                      <a:endPar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endParaRPr>
                    </a:p>
                    <a:p>
                      <a:pPr marL="0" marR="0" indent="0" algn="ctr" defTabSz="457200" rtl="0" eaLnBrk="1" fontAlgn="auto" latinLnBrk="0" hangingPunct="1">
                        <a:lnSpc>
                          <a:spcPct val="150000"/>
                        </a:lnSpc>
                        <a:spcBef>
                          <a:spcPts val="0"/>
                        </a:spcBef>
                        <a:spcAft>
                          <a:spcPts val="0"/>
                        </a:spcAft>
                        <a:buClrTx/>
                        <a:buSzTx/>
                        <a:buFontTx/>
                        <a:buNone/>
                        <a:tabLst/>
                        <a:defRPr/>
                      </a:pP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A</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比</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B</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的影响明显强</a:t>
                      </a:r>
                      <a:endPar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endParaRPr>
                    </a:p>
                    <a:p>
                      <a:pPr marL="0" marR="0" indent="0" algn="ctr" defTabSz="457200" rtl="0" eaLnBrk="1" fontAlgn="auto" latinLnBrk="0" hangingPunct="1">
                        <a:lnSpc>
                          <a:spcPct val="150000"/>
                        </a:lnSpc>
                        <a:spcBef>
                          <a:spcPts val="0"/>
                        </a:spcBef>
                        <a:spcAft>
                          <a:spcPts val="0"/>
                        </a:spcAft>
                        <a:buClrTx/>
                        <a:buSzTx/>
                        <a:buFontTx/>
                        <a:buNone/>
                        <a:tabLst/>
                        <a:defRPr/>
                      </a:pP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A</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比</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B</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的影响绝对强</a:t>
                      </a:r>
                      <a:endParaRPr lang="zh-CN" altLang="en-US" sz="2400" dirty="0">
                        <a:latin typeface="Times New Roman" panose="02020603050405020304" pitchFamily="18" charset="0"/>
                        <a:ea typeface="华文新魏" panose="02010800040101010101" pitchFamily="2" charset="-122"/>
                        <a:cs typeface="Times New Roman" panose="02020603050405020304" pitchFamily="18" charset="0"/>
                      </a:endParaRPr>
                    </a:p>
                  </a:txBody>
                  <a:tcPr/>
                </a:tc>
              </a:tr>
            </a:tbl>
          </a:graphicData>
        </a:graphic>
      </p:graphicFrame>
      <p:sp>
        <p:nvSpPr>
          <p:cNvPr id="3" name="文本框 2"/>
          <p:cNvSpPr txBox="1"/>
          <p:nvPr/>
        </p:nvSpPr>
        <p:spPr>
          <a:xfrm>
            <a:off x="4529667" y="694267"/>
            <a:ext cx="2209800" cy="461665"/>
          </a:xfrm>
          <a:prstGeom prst="rect">
            <a:avLst/>
          </a:prstGeom>
          <a:noFill/>
        </p:spPr>
        <p:txBody>
          <a:bodyPr wrap="square" rtlCol="0">
            <a:spAutoFit/>
          </a:bodyPr>
          <a:lstStyle/>
          <a:p>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1-9</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尺度的含义</a:t>
            </a:r>
            <a:endParaRPr lang="zh-CN" altLang="en-US" sz="2400" dirty="0">
              <a:latin typeface="Times New Roman" panose="02020603050405020304" pitchFamily="18" charset="0"/>
              <a:ea typeface="华文新魏" panose="02010800040101010101" pitchFamily="2" charset="-122"/>
              <a:cs typeface="Times New Roman" panose="02020603050405020304" pitchFamily="18" charset="0"/>
            </a:endParaRPr>
          </a:p>
        </p:txBody>
      </p:sp>
      <p:sp>
        <p:nvSpPr>
          <p:cNvPr id="4" name="文本框 3"/>
          <p:cNvSpPr txBox="1"/>
          <p:nvPr/>
        </p:nvSpPr>
        <p:spPr>
          <a:xfrm>
            <a:off x="1981200" y="4924425"/>
            <a:ext cx="4629150" cy="461665"/>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2,4,6,8</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介于相邻的两个数之间</a:t>
            </a:r>
            <a:endParaRPr lang="zh-CN" altLang="en-US" sz="2400" dirty="0">
              <a:latin typeface="Times New Roman" panose="02020603050405020304" pitchFamily="18" charset="0"/>
              <a:ea typeface="华文新魏" panose="02010800040101010101" pitchFamily="2" charset="-122"/>
              <a:cs typeface="Times New Roman" panose="02020603050405020304" pitchFamily="18" charset="0"/>
            </a:endParaRPr>
          </a:p>
        </p:txBody>
      </p:sp>
    </p:spTree>
    <p:extLst>
      <p:ext uri="{BB962C8B-B14F-4D97-AF65-F5344CB8AC3E}">
        <p14:creationId xmlns:p14="http://schemas.microsoft.com/office/powerpoint/2010/main" val="50306900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236133" y="838200"/>
            <a:ext cx="9262534" cy="3046988"/>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通过主观对比，可以得到职员晋升问题中，准则层关于目标的成对比较矩阵</a:t>
            </a:r>
            <a:endPar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endParaRPr>
          </a:p>
          <a:p>
            <a:endParaRPr lang="en-US" altLang="zh-CN" sz="2400" dirty="0">
              <a:latin typeface="Times New Roman" panose="02020603050405020304" pitchFamily="18" charset="0"/>
              <a:ea typeface="华文新魏" panose="02010800040101010101" pitchFamily="2" charset="-122"/>
              <a:cs typeface="Times New Roman" panose="02020603050405020304" pitchFamily="18" charset="0"/>
            </a:endParaRPr>
          </a:p>
          <a:p>
            <a:endPar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endParaRPr>
          </a:p>
          <a:p>
            <a:endParaRPr lang="en-US" altLang="zh-CN" sz="2400" dirty="0">
              <a:latin typeface="Times New Roman" panose="02020603050405020304" pitchFamily="18" charset="0"/>
              <a:ea typeface="华文新魏" panose="02010800040101010101" pitchFamily="2" charset="-122"/>
              <a:cs typeface="Times New Roman" panose="02020603050405020304" pitchFamily="18" charset="0"/>
            </a:endParaRPr>
          </a:p>
          <a:p>
            <a:endPar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endParaRPr>
          </a:p>
          <a:p>
            <a:endParaRPr lang="en-US" altLang="zh-CN" sz="2400" dirty="0">
              <a:latin typeface="Times New Roman" panose="02020603050405020304" pitchFamily="18" charset="0"/>
              <a:ea typeface="华文新魏" panose="02010800040101010101" pitchFamily="2" charset="-122"/>
              <a:cs typeface="Times New Roman" panose="02020603050405020304" pitchFamily="18" charset="0"/>
            </a:endParaRPr>
          </a:p>
          <a:p>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矩阵的特点是                               ，我们称之为正互反矩阵。</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   </a:t>
            </a:r>
            <a:endParaRPr lang="en-US" altLang="zh-CN" sz="2400" dirty="0">
              <a:latin typeface="Times New Roman" panose="02020603050405020304" pitchFamily="18" charset="0"/>
              <a:ea typeface="华文新魏" panose="02010800040101010101" pitchFamily="2" charset="-122"/>
              <a:cs typeface="Times New Roman" panose="02020603050405020304" pitchFamily="18" charset="0"/>
            </a:endParaRPr>
          </a:p>
        </p:txBody>
      </p:sp>
      <p:graphicFrame>
        <p:nvGraphicFramePr>
          <p:cNvPr id="3" name="对象 2"/>
          <p:cNvGraphicFramePr>
            <a:graphicFrameLocks noChangeAspect="1"/>
          </p:cNvGraphicFramePr>
          <p:nvPr>
            <p:extLst>
              <p:ext uri="{D42A27DB-BD31-4B8C-83A1-F6EECF244321}">
                <p14:modId xmlns:p14="http://schemas.microsoft.com/office/powerpoint/2010/main" val="1258764659"/>
              </p:ext>
            </p:extLst>
          </p:nvPr>
        </p:nvGraphicFramePr>
        <p:xfrm>
          <a:off x="2940048" y="1685960"/>
          <a:ext cx="2868085" cy="1652017"/>
        </p:xfrm>
        <a:graphic>
          <a:graphicData uri="http://schemas.openxmlformats.org/presentationml/2006/ole">
            <mc:AlternateContent xmlns:mc="http://schemas.openxmlformats.org/markup-compatibility/2006">
              <mc:Choice xmlns:v="urn:schemas-microsoft-com:vml" Requires="v">
                <p:oleObj spid="_x0000_s14523" name="Equation" r:id="rId3" imgW="1587240" imgH="914400" progId="Equation.DSMT4">
                  <p:embed/>
                </p:oleObj>
              </mc:Choice>
              <mc:Fallback>
                <p:oleObj name="Equation" r:id="rId3" imgW="1587240" imgH="914400" progId="Equation.DSMT4">
                  <p:embed/>
                  <p:pic>
                    <p:nvPicPr>
                      <p:cNvPr id="0" name=""/>
                      <p:cNvPicPr/>
                      <p:nvPr/>
                    </p:nvPicPr>
                    <p:blipFill>
                      <a:blip r:embed="rId4"/>
                      <a:stretch>
                        <a:fillRect/>
                      </a:stretch>
                    </p:blipFill>
                    <p:spPr>
                      <a:xfrm>
                        <a:off x="2940048" y="1685960"/>
                        <a:ext cx="2868085" cy="1652017"/>
                      </a:xfrm>
                      <a:prstGeom prst="rect">
                        <a:avLst/>
                      </a:prstGeom>
                    </p:spPr>
                  </p:pic>
                </p:oleObj>
              </mc:Fallback>
            </mc:AlternateContent>
          </a:graphicData>
        </a:graphic>
      </p:graphicFrame>
      <p:graphicFrame>
        <p:nvGraphicFramePr>
          <p:cNvPr id="4" name="对象 3"/>
          <p:cNvGraphicFramePr>
            <a:graphicFrameLocks noChangeAspect="1"/>
          </p:cNvGraphicFramePr>
          <p:nvPr>
            <p:extLst>
              <p:ext uri="{D42A27DB-BD31-4B8C-83A1-F6EECF244321}">
                <p14:modId xmlns:p14="http://schemas.microsoft.com/office/powerpoint/2010/main" val="632554535"/>
              </p:ext>
            </p:extLst>
          </p:nvPr>
        </p:nvGraphicFramePr>
        <p:xfrm>
          <a:off x="3271571" y="3402013"/>
          <a:ext cx="2205037" cy="450850"/>
        </p:xfrm>
        <a:graphic>
          <a:graphicData uri="http://schemas.openxmlformats.org/presentationml/2006/ole">
            <mc:AlternateContent xmlns:mc="http://schemas.openxmlformats.org/markup-compatibility/2006">
              <mc:Choice xmlns:v="urn:schemas-microsoft-com:vml" Requires="v">
                <p:oleObj spid="_x0000_s14524" name="Equation" r:id="rId5" imgW="1180800" imgH="241200" progId="Equation.DSMT4">
                  <p:embed/>
                </p:oleObj>
              </mc:Choice>
              <mc:Fallback>
                <p:oleObj name="Equation" r:id="rId5" imgW="1180800" imgH="241200" progId="Equation.DSMT4">
                  <p:embed/>
                  <p:pic>
                    <p:nvPicPr>
                      <p:cNvPr id="0" name=""/>
                      <p:cNvPicPr/>
                      <p:nvPr/>
                    </p:nvPicPr>
                    <p:blipFill>
                      <a:blip r:embed="rId6"/>
                      <a:stretch>
                        <a:fillRect/>
                      </a:stretch>
                    </p:blipFill>
                    <p:spPr>
                      <a:xfrm>
                        <a:off x="3271571" y="3402013"/>
                        <a:ext cx="2205037" cy="450850"/>
                      </a:xfrm>
                      <a:prstGeom prst="rect">
                        <a:avLst/>
                      </a:prstGeom>
                    </p:spPr>
                  </p:pic>
                </p:oleObj>
              </mc:Fallback>
            </mc:AlternateContent>
          </a:graphicData>
        </a:graphic>
      </p:graphicFrame>
      <p:sp>
        <p:nvSpPr>
          <p:cNvPr id="5" name="文本框 4"/>
          <p:cNvSpPr txBox="1"/>
          <p:nvPr/>
        </p:nvSpPr>
        <p:spPr>
          <a:xfrm>
            <a:off x="1236133" y="4047067"/>
            <a:ext cx="9262534" cy="1200329"/>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由于两两比较主观性较强，往往出现矛盾的结果，比如，</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a</a:t>
            </a:r>
            <a:r>
              <a:rPr lang="en-US" altLang="zh-CN" sz="2400" baseline="-25000" dirty="0" smtClean="0">
                <a:latin typeface="Times New Roman" panose="02020603050405020304" pitchFamily="18" charset="0"/>
                <a:ea typeface="华文新魏" panose="02010800040101010101" pitchFamily="2" charset="-122"/>
                <a:cs typeface="Times New Roman" panose="02020603050405020304" pitchFamily="18" charset="0"/>
              </a:rPr>
              <a:t>21</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=2,a</a:t>
            </a:r>
            <a:r>
              <a:rPr lang="en-US" altLang="zh-CN" sz="2400" baseline="-25000" dirty="0" smtClean="0">
                <a:latin typeface="Times New Roman" panose="02020603050405020304" pitchFamily="18" charset="0"/>
                <a:ea typeface="华文新魏" panose="02010800040101010101" pitchFamily="2" charset="-122"/>
                <a:cs typeface="Times New Roman" panose="02020603050405020304" pitchFamily="18" charset="0"/>
              </a:rPr>
              <a:t>13</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=1/3, </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则</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a</a:t>
            </a:r>
            <a:r>
              <a:rPr lang="en-US" altLang="zh-CN" sz="2400" baseline="-25000" dirty="0" smtClean="0">
                <a:latin typeface="Times New Roman" panose="02020603050405020304" pitchFamily="18" charset="0"/>
                <a:ea typeface="华文新魏" panose="02010800040101010101" pitchFamily="2" charset="-122"/>
                <a:cs typeface="Times New Roman" panose="02020603050405020304" pitchFamily="18" charset="0"/>
              </a:rPr>
              <a:t>23</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应该是</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a</a:t>
            </a:r>
            <a:r>
              <a:rPr lang="en-US" altLang="zh-CN" sz="2400" baseline="-25000" dirty="0" smtClean="0">
                <a:latin typeface="Times New Roman" panose="02020603050405020304" pitchFamily="18" charset="0"/>
                <a:ea typeface="华文新魏" panose="02010800040101010101" pitchFamily="2" charset="-122"/>
                <a:cs typeface="Times New Roman" panose="02020603050405020304" pitchFamily="18" charset="0"/>
              </a:rPr>
              <a:t>21</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*a</a:t>
            </a:r>
            <a:r>
              <a:rPr lang="en-US" altLang="zh-CN" sz="2400" baseline="-25000" dirty="0" smtClean="0">
                <a:latin typeface="Times New Roman" panose="02020603050405020304" pitchFamily="18" charset="0"/>
                <a:ea typeface="华文新魏" panose="02010800040101010101" pitchFamily="2" charset="-122"/>
                <a:cs typeface="Times New Roman" panose="02020603050405020304" pitchFamily="18" charset="0"/>
              </a:rPr>
              <a:t>13</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=2/3</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，而不应该是矩阵中的</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1/2</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a:t>
            </a:r>
            <a:endPar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endParaRPr>
          </a:p>
          <a:p>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这种情况称为成对比较矩阵的不一致性。</a:t>
            </a:r>
            <a:endParaRPr lang="zh-CN" altLang="en-US" sz="2400" dirty="0">
              <a:latin typeface="Times New Roman" panose="02020603050405020304" pitchFamily="18" charset="0"/>
              <a:ea typeface="华文新魏" panose="02010800040101010101" pitchFamily="2" charset="-122"/>
              <a:cs typeface="Times New Roman" panose="02020603050405020304" pitchFamily="18" charset="0"/>
            </a:endParaRPr>
          </a:p>
        </p:txBody>
      </p:sp>
    </p:spTree>
    <p:extLst>
      <p:ext uri="{BB962C8B-B14F-4D97-AF65-F5344CB8AC3E}">
        <p14:creationId xmlns:p14="http://schemas.microsoft.com/office/powerpoint/2010/main" val="461841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244600" y="922867"/>
            <a:ext cx="9245600" cy="1200329"/>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一致的正互反矩阵</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A</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具有以下性质：</a:t>
            </a:r>
            <a:endPar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endParaRPr>
          </a:p>
          <a:p>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1</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rand(A)=1;</a:t>
            </a:r>
          </a:p>
          <a:p>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2</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A</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有唯一的非</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0</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特征值</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n</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A</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的每一个列都是</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n</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对应的特征向量。</a:t>
            </a:r>
            <a:endParaRPr lang="zh-CN" altLang="en-US" sz="2400" dirty="0">
              <a:latin typeface="Times New Roman" panose="02020603050405020304" pitchFamily="18" charset="0"/>
              <a:ea typeface="华文新魏" panose="02010800040101010101" pitchFamily="2" charset="-122"/>
              <a:cs typeface="Times New Roman" panose="02020603050405020304" pitchFamily="18" charset="0"/>
            </a:endParaRPr>
          </a:p>
        </p:txBody>
      </p:sp>
      <p:sp>
        <p:nvSpPr>
          <p:cNvPr id="3" name="文本框 2"/>
          <p:cNvSpPr txBox="1"/>
          <p:nvPr/>
        </p:nvSpPr>
        <p:spPr>
          <a:xfrm>
            <a:off x="1244600" y="2269067"/>
            <a:ext cx="9245600" cy="3046988"/>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当属性没有主观成分时，成对比较矩阵是一致的正互反矩阵。一个直观的例子是：将质量为</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1</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的石块分成</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n</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份，各块的质量为</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w</a:t>
            </a:r>
            <a:r>
              <a:rPr lang="en-US" altLang="zh-CN" sz="2400" baseline="-25000" dirty="0" smtClean="0">
                <a:latin typeface="Times New Roman" panose="02020603050405020304" pitchFamily="18" charset="0"/>
                <a:ea typeface="华文新魏" panose="02010800040101010101" pitchFamily="2" charset="-122"/>
                <a:cs typeface="Times New Roman" panose="02020603050405020304" pitchFamily="18" charset="0"/>
              </a:rPr>
              <a:t>1</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,w</a:t>
            </a:r>
            <a:r>
              <a:rPr lang="en-US" altLang="zh-CN" sz="2400" baseline="-25000" dirty="0" smtClean="0">
                <a:latin typeface="Times New Roman" panose="02020603050405020304" pitchFamily="18" charset="0"/>
                <a:ea typeface="华文新魏" panose="02010800040101010101" pitchFamily="2" charset="-122"/>
                <a:cs typeface="Times New Roman" panose="02020603050405020304" pitchFamily="18" charset="0"/>
              </a:rPr>
              <a:t>2</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a:t>
            </a:r>
            <a:r>
              <a:rPr lang="en-US" altLang="zh-CN" sz="2400" dirty="0" err="1" smtClean="0">
                <a:latin typeface="Times New Roman" panose="02020603050405020304" pitchFamily="18" charset="0"/>
                <a:ea typeface="华文新魏" panose="02010800040101010101" pitchFamily="2" charset="-122"/>
                <a:cs typeface="Times New Roman" panose="02020603050405020304" pitchFamily="18" charset="0"/>
              </a:rPr>
              <a:t>w</a:t>
            </a:r>
            <a:r>
              <a:rPr lang="en-US" altLang="zh-CN" sz="2400" baseline="-25000" dirty="0" err="1" smtClean="0">
                <a:latin typeface="Times New Roman" panose="02020603050405020304" pitchFamily="18" charset="0"/>
                <a:ea typeface="华文新魏" panose="02010800040101010101" pitchFamily="2" charset="-122"/>
                <a:cs typeface="Times New Roman" panose="02020603050405020304" pitchFamily="18" charset="0"/>
              </a:rPr>
              <a:t>n</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，则成对比较矩阵为</a:t>
            </a:r>
            <a:endPar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endParaRPr>
          </a:p>
          <a:p>
            <a:endParaRPr lang="en-US" altLang="zh-CN" sz="2400" dirty="0">
              <a:latin typeface="Times New Roman" panose="02020603050405020304" pitchFamily="18" charset="0"/>
              <a:ea typeface="华文新魏" panose="02010800040101010101" pitchFamily="2" charset="-122"/>
              <a:cs typeface="Times New Roman" panose="02020603050405020304" pitchFamily="18" charset="0"/>
            </a:endParaRPr>
          </a:p>
          <a:p>
            <a:endPar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endParaRPr>
          </a:p>
          <a:p>
            <a:endParaRPr lang="en-US" altLang="zh-CN" sz="2400" dirty="0">
              <a:latin typeface="Times New Roman" panose="02020603050405020304" pitchFamily="18" charset="0"/>
              <a:ea typeface="华文新魏" panose="02010800040101010101" pitchFamily="2" charset="-122"/>
              <a:cs typeface="Times New Roman" panose="02020603050405020304" pitchFamily="18" charset="0"/>
            </a:endParaRPr>
          </a:p>
          <a:p>
            <a:endPar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endParaRPr>
          </a:p>
          <a:p>
            <a:r>
              <a:rPr lang="en-US" altLang="zh-CN" sz="2400" dirty="0">
                <a:latin typeface="Times New Roman" panose="02020603050405020304" pitchFamily="18" charset="0"/>
                <a:ea typeface="华文新魏" panose="02010800040101010101" pitchFamily="2" charset="-122"/>
                <a:cs typeface="Times New Roman" panose="02020603050405020304" pitchFamily="18" charset="0"/>
              </a:rPr>
              <a:t> </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       </a:t>
            </a:r>
            <a:endParaRPr lang="zh-CN" altLang="en-US" sz="2400" dirty="0">
              <a:latin typeface="Times New Roman" panose="02020603050405020304" pitchFamily="18" charset="0"/>
              <a:ea typeface="华文新魏" panose="02010800040101010101" pitchFamily="2" charset="-122"/>
              <a:cs typeface="Times New Roman" panose="02020603050405020304" pitchFamily="18" charset="0"/>
            </a:endParaRPr>
          </a:p>
        </p:txBody>
      </p:sp>
      <p:graphicFrame>
        <p:nvGraphicFramePr>
          <p:cNvPr id="4" name="对象 3"/>
          <p:cNvGraphicFramePr>
            <a:graphicFrameLocks noChangeAspect="1"/>
          </p:cNvGraphicFramePr>
          <p:nvPr>
            <p:extLst>
              <p:ext uri="{D42A27DB-BD31-4B8C-83A1-F6EECF244321}">
                <p14:modId xmlns:p14="http://schemas.microsoft.com/office/powerpoint/2010/main" val="1638800827"/>
              </p:ext>
            </p:extLst>
          </p:nvPr>
        </p:nvGraphicFramePr>
        <p:xfrm>
          <a:off x="3310466" y="3450165"/>
          <a:ext cx="4438138" cy="1824568"/>
        </p:xfrm>
        <a:graphic>
          <a:graphicData uri="http://schemas.openxmlformats.org/presentationml/2006/ole">
            <mc:AlternateContent xmlns:mc="http://schemas.openxmlformats.org/markup-compatibility/2006">
              <mc:Choice xmlns:v="urn:schemas-microsoft-com:vml" Requires="v">
                <p:oleObj spid="_x0000_s15449" name="Equation" r:id="rId3" imgW="2286000" imgH="939600" progId="Equation.DSMT4">
                  <p:embed/>
                </p:oleObj>
              </mc:Choice>
              <mc:Fallback>
                <p:oleObj name="Equation" r:id="rId3" imgW="2286000" imgH="939600" progId="Equation.DSMT4">
                  <p:embed/>
                  <p:pic>
                    <p:nvPicPr>
                      <p:cNvPr id="0" name=""/>
                      <p:cNvPicPr/>
                      <p:nvPr/>
                    </p:nvPicPr>
                    <p:blipFill>
                      <a:blip r:embed="rId4"/>
                      <a:stretch>
                        <a:fillRect/>
                      </a:stretch>
                    </p:blipFill>
                    <p:spPr>
                      <a:xfrm>
                        <a:off x="3310466" y="3450165"/>
                        <a:ext cx="4438138" cy="1824568"/>
                      </a:xfrm>
                      <a:prstGeom prst="rect">
                        <a:avLst/>
                      </a:prstGeom>
                    </p:spPr>
                  </p:pic>
                </p:oleObj>
              </mc:Fallback>
            </mc:AlternateContent>
          </a:graphicData>
        </a:graphic>
      </p:graphicFrame>
      <p:sp>
        <p:nvSpPr>
          <p:cNvPr id="5" name="文本框 4"/>
          <p:cNvSpPr txBox="1"/>
          <p:nvPr/>
        </p:nvSpPr>
        <p:spPr>
          <a:xfrm>
            <a:off x="1244600" y="5444067"/>
            <a:ext cx="9245600" cy="461665"/>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可以看出，对一致的正互反矩阵，</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n</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的归一化正特征向量即权向量。</a:t>
            </a:r>
            <a:endParaRPr lang="zh-CN" altLang="en-US" sz="2400" dirty="0">
              <a:latin typeface="Times New Roman" panose="02020603050405020304" pitchFamily="18" charset="0"/>
              <a:ea typeface="华文新魏" panose="02010800040101010101" pitchFamily="2" charset="-122"/>
              <a:cs typeface="Times New Roman" panose="02020603050405020304" pitchFamily="18" charset="0"/>
            </a:endParaRPr>
          </a:p>
        </p:txBody>
      </p:sp>
    </p:spTree>
    <p:extLst>
      <p:ext uri="{BB962C8B-B14F-4D97-AF65-F5344CB8AC3E}">
        <p14:creationId xmlns:p14="http://schemas.microsoft.com/office/powerpoint/2010/main" val="4212171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10"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5"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109133" y="702733"/>
            <a:ext cx="9880600" cy="1938992"/>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可以证明，一般的正互反矩阵，有唯一的模最大正特征值</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sym typeface="Symbol" panose="05050102010706020507" pitchFamily="18" charset="2"/>
              </a:rPr>
              <a:t></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sym typeface="Symbol" panose="05050102010706020507" pitchFamily="18" charset="2"/>
              </a:rPr>
              <a:t>n, </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sym typeface="Symbol" panose="05050102010706020507" pitchFamily="18" charset="2"/>
              </a:rPr>
              <a:t>且当</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sym typeface="Symbol" panose="05050102010706020507" pitchFamily="18" charset="2"/>
              </a:rPr>
              <a:t>A</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sym typeface="Symbol" panose="05050102010706020507" pitchFamily="18" charset="2"/>
              </a:rPr>
              <a:t>接近一致时，接近</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sym typeface="Symbol" panose="05050102010706020507" pitchFamily="18" charset="2"/>
              </a:rPr>
              <a:t>n</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sym typeface="Symbol" panose="05050102010706020507" pitchFamily="18" charset="2"/>
              </a:rPr>
              <a:t>。因此，可以利用</a:t>
            </a:r>
            <a:endPar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sym typeface="Symbol" panose="05050102010706020507" pitchFamily="18" charset="2"/>
            </a:endParaRPr>
          </a:p>
          <a:p>
            <a:endParaRPr lang="en-US" altLang="zh-CN" sz="2400" dirty="0">
              <a:latin typeface="Times New Roman" panose="02020603050405020304" pitchFamily="18" charset="0"/>
              <a:ea typeface="华文新魏" panose="02010800040101010101" pitchFamily="2" charset="-122"/>
              <a:cs typeface="Times New Roman" panose="02020603050405020304" pitchFamily="18" charset="0"/>
              <a:sym typeface="Symbol" panose="05050102010706020507" pitchFamily="18" charset="2"/>
            </a:endParaRPr>
          </a:p>
          <a:p>
            <a:endPar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sym typeface="Symbol" panose="05050102010706020507" pitchFamily="18" charset="2"/>
            </a:endParaRPr>
          </a:p>
          <a:p>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sym typeface="Symbol" panose="05050102010706020507" pitchFamily="18" charset="2"/>
              </a:rPr>
              <a:t>的大小刻画矩阵</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sym typeface="Symbol" panose="05050102010706020507" pitchFamily="18" charset="2"/>
              </a:rPr>
              <a:t>A</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sym typeface="Symbol" panose="05050102010706020507" pitchFamily="18" charset="2"/>
              </a:rPr>
              <a:t>的一致性，定义为一致性指标。</a:t>
            </a:r>
            <a:endParaRPr lang="zh-CN" altLang="en-US" sz="2400" dirty="0">
              <a:latin typeface="Times New Roman" panose="02020603050405020304" pitchFamily="18" charset="0"/>
              <a:ea typeface="华文新魏" panose="02010800040101010101" pitchFamily="2" charset="-122"/>
              <a:cs typeface="Times New Roman" panose="02020603050405020304" pitchFamily="18" charset="0"/>
            </a:endParaRPr>
          </a:p>
        </p:txBody>
      </p:sp>
      <p:graphicFrame>
        <p:nvGraphicFramePr>
          <p:cNvPr id="3" name="对象 2"/>
          <p:cNvGraphicFramePr>
            <a:graphicFrameLocks noChangeAspect="1"/>
          </p:cNvGraphicFramePr>
          <p:nvPr>
            <p:extLst>
              <p:ext uri="{D42A27DB-BD31-4B8C-83A1-F6EECF244321}">
                <p14:modId xmlns:p14="http://schemas.microsoft.com/office/powerpoint/2010/main" val="823080322"/>
              </p:ext>
            </p:extLst>
          </p:nvPr>
        </p:nvGraphicFramePr>
        <p:xfrm>
          <a:off x="4315882" y="1462162"/>
          <a:ext cx="1311433" cy="739171"/>
        </p:xfrm>
        <a:graphic>
          <a:graphicData uri="http://schemas.openxmlformats.org/presentationml/2006/ole">
            <mc:AlternateContent xmlns:mc="http://schemas.openxmlformats.org/markup-compatibility/2006">
              <mc:Choice xmlns:v="urn:schemas-microsoft-com:vml" Requires="v">
                <p:oleObj spid="_x0000_s16556" name="Equation" r:id="rId3" imgW="698400" imgH="393480" progId="Equation.DSMT4">
                  <p:embed/>
                </p:oleObj>
              </mc:Choice>
              <mc:Fallback>
                <p:oleObj name="Equation" r:id="rId3" imgW="698400" imgH="393480" progId="Equation.DSMT4">
                  <p:embed/>
                  <p:pic>
                    <p:nvPicPr>
                      <p:cNvPr id="0" name=""/>
                      <p:cNvPicPr/>
                      <p:nvPr/>
                    </p:nvPicPr>
                    <p:blipFill>
                      <a:blip r:embed="rId4"/>
                      <a:stretch>
                        <a:fillRect/>
                      </a:stretch>
                    </p:blipFill>
                    <p:spPr>
                      <a:xfrm>
                        <a:off x="4315882" y="1462162"/>
                        <a:ext cx="1311433" cy="739171"/>
                      </a:xfrm>
                      <a:prstGeom prst="rect">
                        <a:avLst/>
                      </a:prstGeom>
                    </p:spPr>
                  </p:pic>
                </p:oleObj>
              </mc:Fallback>
            </mc:AlternateContent>
          </a:graphicData>
        </a:graphic>
      </p:graphicFrame>
      <p:sp>
        <p:nvSpPr>
          <p:cNvPr id="4" name="文本框 3"/>
          <p:cNvSpPr txBox="1"/>
          <p:nvPr/>
        </p:nvSpPr>
        <p:spPr>
          <a:xfrm>
            <a:off x="1109133" y="2810933"/>
            <a:ext cx="9880600" cy="3046988"/>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为了确定正互反矩阵的一致性门槛，萨蒂引入了如下随机一致性指标</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RI</a:t>
            </a:r>
          </a:p>
          <a:p>
            <a:endParaRPr lang="en-US" altLang="zh-CN" sz="2400" dirty="0">
              <a:latin typeface="Times New Roman" panose="02020603050405020304" pitchFamily="18" charset="0"/>
              <a:ea typeface="华文新魏" panose="02010800040101010101" pitchFamily="2" charset="-122"/>
              <a:cs typeface="Times New Roman" panose="02020603050405020304" pitchFamily="18" charset="0"/>
            </a:endParaRPr>
          </a:p>
          <a:p>
            <a:endPar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endParaRPr>
          </a:p>
          <a:p>
            <a:endParaRPr lang="en-US" altLang="zh-CN" sz="2400" dirty="0">
              <a:latin typeface="Times New Roman" panose="02020603050405020304" pitchFamily="18" charset="0"/>
              <a:ea typeface="华文新魏" panose="02010800040101010101" pitchFamily="2" charset="-122"/>
              <a:cs typeface="Times New Roman" panose="02020603050405020304" pitchFamily="18" charset="0"/>
            </a:endParaRPr>
          </a:p>
          <a:p>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并规定当</a:t>
            </a:r>
            <a:endPar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endParaRPr>
          </a:p>
          <a:p>
            <a:endParaRPr lang="en-US" altLang="zh-CN" sz="2400" dirty="0">
              <a:latin typeface="Times New Roman" panose="02020603050405020304" pitchFamily="18" charset="0"/>
              <a:ea typeface="华文新魏" panose="02010800040101010101" pitchFamily="2" charset="-122"/>
              <a:cs typeface="Times New Roman" panose="02020603050405020304" pitchFamily="18" charset="0"/>
            </a:endParaRPr>
          </a:p>
          <a:p>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时，正互反矩阵达到一致性要求，此时</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sym typeface="Symbol" panose="05050102010706020507" pitchFamily="18" charset="2"/>
              </a:rPr>
              <a:t>对应的归一化特征向量就是权向量。</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                                        </a:t>
            </a:r>
            <a:endParaRPr lang="zh-CN" altLang="en-US" sz="2400" dirty="0">
              <a:latin typeface="Times New Roman" panose="02020603050405020304" pitchFamily="18" charset="0"/>
              <a:ea typeface="华文新魏" panose="02010800040101010101" pitchFamily="2" charset="-122"/>
              <a:cs typeface="Times New Roman" panose="02020603050405020304" pitchFamily="18" charset="0"/>
            </a:endParaRPr>
          </a:p>
        </p:txBody>
      </p:sp>
      <p:graphicFrame>
        <p:nvGraphicFramePr>
          <p:cNvPr id="5" name="表格 4"/>
          <p:cNvGraphicFramePr>
            <a:graphicFrameLocks noGrp="1"/>
          </p:cNvGraphicFramePr>
          <p:nvPr>
            <p:extLst>
              <p:ext uri="{D42A27DB-BD31-4B8C-83A1-F6EECF244321}">
                <p14:modId xmlns:p14="http://schemas.microsoft.com/office/powerpoint/2010/main" val="290366274"/>
              </p:ext>
            </p:extLst>
          </p:nvPr>
        </p:nvGraphicFramePr>
        <p:xfrm>
          <a:off x="1794933" y="3401154"/>
          <a:ext cx="8128000" cy="741680"/>
        </p:xfrm>
        <a:graphic>
          <a:graphicData uri="http://schemas.openxmlformats.org/drawingml/2006/table">
            <a:tbl>
              <a:tblPr firstRow="1" bandRow="1">
                <a:tableStyleId>{5C22544A-7EE6-4342-B048-85BDC9FD1C3A}</a:tableStyleId>
              </a:tblPr>
              <a:tblGrid>
                <a:gridCol w="1049867"/>
                <a:gridCol w="7078133"/>
              </a:tblGrid>
              <a:tr h="370840">
                <a:tc>
                  <a:txBody>
                    <a:bodyPr/>
                    <a:lstStyle/>
                    <a:p>
                      <a:pPr algn="ctr"/>
                      <a:r>
                        <a:rPr lang="en-US" altLang="zh-CN" dirty="0" smtClean="0"/>
                        <a:t>n</a:t>
                      </a:r>
                      <a:endParaRPr lang="zh-CN" altLang="en-US" dirty="0"/>
                    </a:p>
                  </a:txBody>
                  <a:tcPr/>
                </a:tc>
                <a:tc>
                  <a:txBody>
                    <a:bodyPr/>
                    <a:lstStyle/>
                    <a:p>
                      <a:r>
                        <a:rPr lang="en-US" altLang="zh-CN" dirty="0" smtClean="0"/>
                        <a:t>  1           2           3           4           5           6          7           8           9         10</a:t>
                      </a:r>
                      <a:endParaRPr lang="zh-CN" altLang="en-US" dirty="0"/>
                    </a:p>
                  </a:txBody>
                  <a:tcPr/>
                </a:tc>
              </a:tr>
              <a:tr h="370840">
                <a:tc>
                  <a:txBody>
                    <a:bodyPr/>
                    <a:lstStyle/>
                    <a:p>
                      <a:pPr algn="ctr"/>
                      <a:r>
                        <a:rPr lang="en-US" altLang="zh-CN" i="1" dirty="0" smtClean="0"/>
                        <a:t>RI</a:t>
                      </a:r>
                      <a:endParaRPr lang="zh-CN" altLang="en-US" i="1" dirty="0"/>
                    </a:p>
                  </a:txBody>
                  <a:tcPr/>
                </a:tc>
                <a:tc>
                  <a:txBody>
                    <a:bodyPr/>
                    <a:lstStyle/>
                    <a:p>
                      <a:r>
                        <a:rPr lang="en-US" altLang="zh-CN" dirty="0" smtClean="0"/>
                        <a:t>  0           0         0.58      0.90      1.12       1.24     1.32      1.41      1.45      1.49</a:t>
                      </a:r>
                      <a:endParaRPr lang="zh-CN" altLang="en-US" dirty="0"/>
                    </a:p>
                  </a:txBody>
                  <a:tcPr/>
                </a:tc>
              </a:tr>
            </a:tbl>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val="3286425054"/>
              </p:ext>
            </p:extLst>
          </p:nvPr>
        </p:nvGraphicFramePr>
        <p:xfrm>
          <a:off x="4313764" y="4188883"/>
          <a:ext cx="1837267" cy="791046"/>
        </p:xfrm>
        <a:graphic>
          <a:graphicData uri="http://schemas.openxmlformats.org/presentationml/2006/ole">
            <mc:AlternateContent xmlns:mc="http://schemas.openxmlformats.org/markup-compatibility/2006">
              <mc:Choice xmlns:v="urn:schemas-microsoft-com:vml" Requires="v">
                <p:oleObj spid="_x0000_s16557" name="Equation" r:id="rId5" imgW="914400" imgH="393480" progId="Equation.DSMT4">
                  <p:embed/>
                </p:oleObj>
              </mc:Choice>
              <mc:Fallback>
                <p:oleObj name="Equation" r:id="rId5" imgW="914400" imgH="393480" progId="Equation.DSMT4">
                  <p:embed/>
                  <p:pic>
                    <p:nvPicPr>
                      <p:cNvPr id="0" name=""/>
                      <p:cNvPicPr/>
                      <p:nvPr/>
                    </p:nvPicPr>
                    <p:blipFill>
                      <a:blip r:embed="rId6"/>
                      <a:stretch>
                        <a:fillRect/>
                      </a:stretch>
                    </p:blipFill>
                    <p:spPr>
                      <a:xfrm>
                        <a:off x="4313764" y="4188883"/>
                        <a:ext cx="1837267" cy="791046"/>
                      </a:xfrm>
                      <a:prstGeom prst="rect">
                        <a:avLst/>
                      </a:prstGeom>
                    </p:spPr>
                  </p:pic>
                </p:oleObj>
              </mc:Fallback>
            </mc:AlternateContent>
          </a:graphicData>
        </a:graphic>
      </p:graphicFrame>
    </p:spTree>
    <p:extLst>
      <p:ext uri="{BB962C8B-B14F-4D97-AF65-F5344CB8AC3E}">
        <p14:creationId xmlns:p14="http://schemas.microsoft.com/office/powerpoint/2010/main" val="509497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par>
                                <p:cTn id="16" presetID="10" presetClass="entr" presetSubtype="0" fill="hold"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par>
                                <p:cTn id="19" presetID="10" presetClass="entr" presetSubtype="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133600" y="2466975"/>
            <a:ext cx="7143750" cy="1754326"/>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altLang="zh-CN" sz="5400" dirty="0" smtClean="0">
                <a:latin typeface="华文彩云" panose="02010800040101010101" pitchFamily="2" charset="-122"/>
                <a:ea typeface="华文彩云" panose="02010800040101010101" pitchFamily="2" charset="-122"/>
                <a:cs typeface="Times New Roman" panose="02020603050405020304" pitchFamily="18" charset="0"/>
              </a:rPr>
              <a:t>1</a:t>
            </a:r>
            <a:r>
              <a:rPr lang="zh-CN" altLang="en-US" sz="5400" dirty="0" smtClean="0">
                <a:latin typeface="华文彩云" panose="02010800040101010101" pitchFamily="2" charset="-122"/>
                <a:ea typeface="华文彩云" panose="02010800040101010101" pitchFamily="2" charset="-122"/>
                <a:cs typeface="Times New Roman" panose="02020603050405020304" pitchFamily="18" charset="0"/>
              </a:rPr>
              <a:t>、熵权法和</a:t>
            </a:r>
            <a:endParaRPr lang="en-US" altLang="zh-CN" sz="5400" dirty="0" smtClean="0">
              <a:latin typeface="华文彩云" panose="02010800040101010101" pitchFamily="2" charset="-122"/>
              <a:ea typeface="华文彩云" panose="02010800040101010101" pitchFamily="2" charset="-122"/>
              <a:cs typeface="Times New Roman" panose="02020603050405020304" pitchFamily="18" charset="0"/>
            </a:endParaRPr>
          </a:p>
          <a:p>
            <a:r>
              <a:rPr lang="en-US" altLang="zh-CN" sz="5400" dirty="0">
                <a:latin typeface="华文彩云" panose="02010800040101010101" pitchFamily="2" charset="-122"/>
                <a:ea typeface="华文彩云" panose="02010800040101010101" pitchFamily="2" charset="-122"/>
                <a:cs typeface="Times New Roman" panose="02020603050405020304" pitchFamily="18" charset="0"/>
              </a:rPr>
              <a:t> </a:t>
            </a:r>
            <a:r>
              <a:rPr lang="en-US" altLang="zh-CN" sz="5400" dirty="0" smtClean="0">
                <a:latin typeface="华文彩云" panose="02010800040101010101" pitchFamily="2" charset="-122"/>
                <a:ea typeface="华文彩云" panose="02010800040101010101" pitchFamily="2" charset="-122"/>
                <a:cs typeface="Times New Roman" panose="02020603050405020304" pitchFamily="18" charset="0"/>
              </a:rPr>
              <a:t>                TOPSIS</a:t>
            </a:r>
            <a:r>
              <a:rPr lang="zh-CN" altLang="en-US" sz="5400" dirty="0" smtClean="0">
                <a:latin typeface="华文彩云" panose="02010800040101010101" pitchFamily="2" charset="-122"/>
                <a:ea typeface="华文彩云" panose="02010800040101010101" pitchFamily="2" charset="-122"/>
                <a:cs typeface="Times New Roman" panose="02020603050405020304" pitchFamily="18" charset="0"/>
              </a:rPr>
              <a:t>方法</a:t>
            </a:r>
            <a:endParaRPr lang="zh-CN" altLang="en-US" sz="5400" dirty="0">
              <a:latin typeface="华文彩云" panose="02010800040101010101" pitchFamily="2" charset="-122"/>
              <a:ea typeface="华文彩云" panose="02010800040101010101" pitchFamily="2" charset="-122"/>
              <a:cs typeface="Times New Roman" panose="02020603050405020304" pitchFamily="18" charset="0"/>
            </a:endParaRPr>
          </a:p>
        </p:txBody>
      </p:sp>
    </p:spTree>
    <p:extLst>
      <p:ext uri="{BB962C8B-B14F-4D97-AF65-F5344CB8AC3E}">
        <p14:creationId xmlns:p14="http://schemas.microsoft.com/office/powerpoint/2010/main" val="299502999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295400" y="639544"/>
            <a:ext cx="9220200" cy="830997"/>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在上面的例子中，可以计算出</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sym typeface="Symbol" panose="05050102010706020507" pitchFamily="18" charset="2"/>
              </a:rPr>
              <a:t></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sym typeface="Symbol" panose="05050102010706020507" pitchFamily="18" charset="2"/>
              </a:rPr>
              <a:t>=4.0104</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sym typeface="Symbol" panose="05050102010706020507" pitchFamily="18" charset="2"/>
              </a:rPr>
              <a:t>，</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sym typeface="Symbol" panose="05050102010706020507" pitchFamily="18" charset="2"/>
              </a:rPr>
              <a:t>CI=(4.0104-4)/3=0.003&lt;0.1</a:t>
            </a:r>
          </a:p>
          <a:p>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sym typeface="Symbol" panose="05050102010706020507" pitchFamily="18" charset="2"/>
              </a:rPr>
              <a:t>通过一致性检验。如果不能通过，需要重新形成成对比较矩阵。</a:t>
            </a:r>
            <a:endParaRPr lang="zh-CN" altLang="en-US" sz="2400" dirty="0">
              <a:latin typeface="Times New Roman" panose="02020603050405020304" pitchFamily="18" charset="0"/>
              <a:ea typeface="华文新魏" panose="02010800040101010101" pitchFamily="2" charset="-122"/>
              <a:cs typeface="Times New Roman" panose="02020603050405020304" pitchFamily="18" charset="0"/>
            </a:endParaRPr>
          </a:p>
        </p:txBody>
      </p:sp>
      <p:sp>
        <p:nvSpPr>
          <p:cNvPr id="3" name="文本框 2"/>
          <p:cNvSpPr txBox="1"/>
          <p:nvPr/>
        </p:nvSpPr>
        <p:spPr>
          <a:xfrm>
            <a:off x="1295400" y="1562100"/>
            <a:ext cx="9220200" cy="1200329"/>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类似的，第</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3</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层的各方案对第二层的每一个准则也有权重的大小问题。这个权重本质上是方案的这一准则的取值的差异，如各职员的工作年限属性可以取值为实际工作年限，然后归一化。</a:t>
            </a:r>
            <a:endParaRPr lang="zh-CN" altLang="en-US" sz="2400" dirty="0">
              <a:latin typeface="Times New Roman" panose="02020603050405020304" pitchFamily="18" charset="0"/>
              <a:ea typeface="华文新魏" panose="02010800040101010101" pitchFamily="2" charset="-122"/>
              <a:cs typeface="Times New Roman" panose="02020603050405020304" pitchFamily="18" charset="0"/>
            </a:endParaRPr>
          </a:p>
        </p:txBody>
      </p:sp>
      <p:sp>
        <p:nvSpPr>
          <p:cNvPr id="4" name="文本框 3"/>
          <p:cNvSpPr txBox="1"/>
          <p:nvPr/>
        </p:nvSpPr>
        <p:spPr>
          <a:xfrm>
            <a:off x="1295400" y="2882563"/>
            <a:ext cx="9220200" cy="1200329"/>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由于定性属性的存在，找出确定的值有困难，也可以按照成对比较的主观方法给出成对比较矩阵进行权重的分析和求解。比如，问题中的三个方案对应各属性的成对比较矩阵分别为</a:t>
            </a:r>
            <a:endParaRPr lang="zh-CN" altLang="en-US" sz="2400" dirty="0">
              <a:latin typeface="Times New Roman" panose="02020603050405020304" pitchFamily="18" charset="0"/>
              <a:ea typeface="华文新魏" panose="02010800040101010101" pitchFamily="2" charset="-122"/>
              <a:cs typeface="Times New Roman" panose="02020603050405020304" pitchFamily="18" charset="0"/>
            </a:endParaRPr>
          </a:p>
        </p:txBody>
      </p:sp>
      <p:graphicFrame>
        <p:nvGraphicFramePr>
          <p:cNvPr id="5" name="对象 4"/>
          <p:cNvGraphicFramePr>
            <a:graphicFrameLocks noChangeAspect="1"/>
          </p:cNvGraphicFramePr>
          <p:nvPr>
            <p:extLst>
              <p:ext uri="{D42A27DB-BD31-4B8C-83A1-F6EECF244321}">
                <p14:modId xmlns:p14="http://schemas.microsoft.com/office/powerpoint/2010/main" val="1185326984"/>
              </p:ext>
            </p:extLst>
          </p:nvPr>
        </p:nvGraphicFramePr>
        <p:xfrm>
          <a:off x="1381125" y="4405311"/>
          <a:ext cx="2246708" cy="1233487"/>
        </p:xfrm>
        <a:graphic>
          <a:graphicData uri="http://schemas.openxmlformats.org/presentationml/2006/ole">
            <mc:AlternateContent xmlns:mc="http://schemas.openxmlformats.org/markup-compatibility/2006">
              <mc:Choice xmlns:v="urn:schemas-microsoft-com:vml" Requires="v">
                <p:oleObj spid="_x0000_s19596" name="Equation" r:id="rId3" imgW="1295280" imgH="711000" progId="Equation.DSMT4">
                  <p:embed/>
                </p:oleObj>
              </mc:Choice>
              <mc:Fallback>
                <p:oleObj name="Equation" r:id="rId3" imgW="1295280" imgH="711000" progId="Equation.DSMT4">
                  <p:embed/>
                  <p:pic>
                    <p:nvPicPr>
                      <p:cNvPr id="0" name=""/>
                      <p:cNvPicPr/>
                      <p:nvPr/>
                    </p:nvPicPr>
                    <p:blipFill>
                      <a:blip r:embed="rId4"/>
                      <a:stretch>
                        <a:fillRect/>
                      </a:stretch>
                    </p:blipFill>
                    <p:spPr>
                      <a:xfrm>
                        <a:off x="1381125" y="4405311"/>
                        <a:ext cx="2246708" cy="1233487"/>
                      </a:xfrm>
                      <a:prstGeom prst="rect">
                        <a:avLst/>
                      </a:prstGeom>
                    </p:spPr>
                  </p:pic>
                </p:oleObj>
              </mc:Fallback>
            </mc:AlternateContent>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val="2021921043"/>
              </p:ext>
            </p:extLst>
          </p:nvPr>
        </p:nvGraphicFramePr>
        <p:xfrm>
          <a:off x="3636963" y="4405310"/>
          <a:ext cx="2268537" cy="1233487"/>
        </p:xfrm>
        <a:graphic>
          <a:graphicData uri="http://schemas.openxmlformats.org/presentationml/2006/ole">
            <mc:AlternateContent xmlns:mc="http://schemas.openxmlformats.org/markup-compatibility/2006">
              <mc:Choice xmlns:v="urn:schemas-microsoft-com:vml" Requires="v">
                <p:oleObj spid="_x0000_s19597" name="Equation" r:id="rId5" imgW="1307880" imgH="711000" progId="Equation.DSMT4">
                  <p:embed/>
                </p:oleObj>
              </mc:Choice>
              <mc:Fallback>
                <p:oleObj name="Equation" r:id="rId5" imgW="1307880" imgH="711000" progId="Equation.DSMT4">
                  <p:embed/>
                  <p:pic>
                    <p:nvPicPr>
                      <p:cNvPr id="0" name=""/>
                      <p:cNvPicPr/>
                      <p:nvPr/>
                    </p:nvPicPr>
                    <p:blipFill>
                      <a:blip r:embed="rId6"/>
                      <a:stretch>
                        <a:fillRect/>
                      </a:stretch>
                    </p:blipFill>
                    <p:spPr>
                      <a:xfrm>
                        <a:off x="3636963" y="4405310"/>
                        <a:ext cx="2268537" cy="1233487"/>
                      </a:xfrm>
                      <a:prstGeom prst="rect">
                        <a:avLst/>
                      </a:prstGeom>
                    </p:spPr>
                  </p:pic>
                </p:oleObj>
              </mc:Fallback>
            </mc:AlternateContent>
          </a:graphicData>
        </a:graphic>
      </p:graphicFrame>
      <p:graphicFrame>
        <p:nvGraphicFramePr>
          <p:cNvPr id="7" name="对象 6"/>
          <p:cNvGraphicFramePr>
            <a:graphicFrameLocks noChangeAspect="1"/>
          </p:cNvGraphicFramePr>
          <p:nvPr>
            <p:extLst>
              <p:ext uri="{D42A27DB-BD31-4B8C-83A1-F6EECF244321}">
                <p14:modId xmlns:p14="http://schemas.microsoft.com/office/powerpoint/2010/main" val="52170348"/>
              </p:ext>
            </p:extLst>
          </p:nvPr>
        </p:nvGraphicFramePr>
        <p:xfrm>
          <a:off x="6094413" y="4405313"/>
          <a:ext cx="2268537" cy="1233487"/>
        </p:xfrm>
        <a:graphic>
          <a:graphicData uri="http://schemas.openxmlformats.org/presentationml/2006/ole">
            <mc:AlternateContent xmlns:mc="http://schemas.openxmlformats.org/markup-compatibility/2006">
              <mc:Choice xmlns:v="urn:schemas-microsoft-com:vml" Requires="v">
                <p:oleObj spid="_x0000_s19598" name="Equation" r:id="rId7" imgW="1307880" imgH="711000" progId="Equation.DSMT4">
                  <p:embed/>
                </p:oleObj>
              </mc:Choice>
              <mc:Fallback>
                <p:oleObj name="Equation" r:id="rId7" imgW="1307880" imgH="711000" progId="Equation.DSMT4">
                  <p:embed/>
                  <p:pic>
                    <p:nvPicPr>
                      <p:cNvPr id="0" name=""/>
                      <p:cNvPicPr/>
                      <p:nvPr/>
                    </p:nvPicPr>
                    <p:blipFill>
                      <a:blip r:embed="rId8"/>
                      <a:stretch>
                        <a:fillRect/>
                      </a:stretch>
                    </p:blipFill>
                    <p:spPr>
                      <a:xfrm>
                        <a:off x="6094413" y="4405313"/>
                        <a:ext cx="2268537" cy="1233487"/>
                      </a:xfrm>
                      <a:prstGeom prst="rect">
                        <a:avLst/>
                      </a:prstGeom>
                    </p:spPr>
                  </p:pic>
                </p:oleObj>
              </mc:Fallback>
            </mc:AlternateContent>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val="3766523794"/>
              </p:ext>
            </p:extLst>
          </p:nvPr>
        </p:nvGraphicFramePr>
        <p:xfrm>
          <a:off x="8540750" y="4405313"/>
          <a:ext cx="2268538" cy="1233487"/>
        </p:xfrm>
        <a:graphic>
          <a:graphicData uri="http://schemas.openxmlformats.org/presentationml/2006/ole">
            <mc:AlternateContent xmlns:mc="http://schemas.openxmlformats.org/markup-compatibility/2006">
              <mc:Choice xmlns:v="urn:schemas-microsoft-com:vml" Requires="v">
                <p:oleObj spid="_x0000_s19599" name="Equation" r:id="rId9" imgW="1307880" imgH="711000" progId="Equation.DSMT4">
                  <p:embed/>
                </p:oleObj>
              </mc:Choice>
              <mc:Fallback>
                <p:oleObj name="Equation" r:id="rId9" imgW="1307880" imgH="711000" progId="Equation.DSMT4">
                  <p:embed/>
                  <p:pic>
                    <p:nvPicPr>
                      <p:cNvPr id="0" name=""/>
                      <p:cNvPicPr/>
                      <p:nvPr/>
                    </p:nvPicPr>
                    <p:blipFill>
                      <a:blip r:embed="rId10"/>
                      <a:stretch>
                        <a:fillRect/>
                      </a:stretch>
                    </p:blipFill>
                    <p:spPr>
                      <a:xfrm>
                        <a:off x="8540750" y="4405313"/>
                        <a:ext cx="2268538" cy="1233487"/>
                      </a:xfrm>
                      <a:prstGeom prst="rect">
                        <a:avLst/>
                      </a:prstGeom>
                    </p:spPr>
                  </p:pic>
                </p:oleObj>
              </mc:Fallback>
            </mc:AlternateContent>
          </a:graphicData>
        </a:graphic>
      </p:graphicFrame>
    </p:spTree>
    <p:extLst>
      <p:ext uri="{BB962C8B-B14F-4D97-AF65-F5344CB8AC3E}">
        <p14:creationId xmlns:p14="http://schemas.microsoft.com/office/powerpoint/2010/main" val="1487364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095375" y="838200"/>
            <a:ext cx="3648075" cy="461665"/>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第</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3</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层对第</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2</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层的计算结果</a:t>
            </a:r>
            <a:endParaRPr lang="zh-CN" altLang="en-US" sz="2400" dirty="0">
              <a:latin typeface="Times New Roman" panose="02020603050405020304" pitchFamily="18" charset="0"/>
              <a:ea typeface="华文新魏" panose="02010800040101010101" pitchFamily="2" charset="-122"/>
              <a:cs typeface="Times New Roman" panose="02020603050405020304" pitchFamily="18" charset="0"/>
            </a:endParaRPr>
          </a:p>
        </p:txBody>
      </p:sp>
      <p:graphicFrame>
        <p:nvGraphicFramePr>
          <p:cNvPr id="4" name="表格 3"/>
          <p:cNvGraphicFramePr>
            <a:graphicFrameLocks noGrp="1"/>
          </p:cNvGraphicFramePr>
          <p:nvPr>
            <p:extLst>
              <p:ext uri="{D42A27DB-BD31-4B8C-83A1-F6EECF244321}">
                <p14:modId xmlns:p14="http://schemas.microsoft.com/office/powerpoint/2010/main" val="4129534958"/>
              </p:ext>
            </p:extLst>
          </p:nvPr>
        </p:nvGraphicFramePr>
        <p:xfrm>
          <a:off x="1822450" y="1838325"/>
          <a:ext cx="8128002" cy="2425065"/>
        </p:xfrm>
        <a:graphic>
          <a:graphicData uri="http://schemas.openxmlformats.org/drawingml/2006/table">
            <a:tbl>
              <a:tblPr firstRow="1" bandRow="1">
                <a:tableStyleId>{5C22544A-7EE6-4342-B048-85BDC9FD1C3A}</a:tableStyleId>
              </a:tblPr>
              <a:tblGrid>
                <a:gridCol w="1354667"/>
                <a:gridCol w="1354667"/>
                <a:gridCol w="1354667"/>
                <a:gridCol w="1354667"/>
                <a:gridCol w="1354667"/>
                <a:gridCol w="1354667"/>
              </a:tblGrid>
              <a:tr h="443865">
                <a:tc>
                  <a:txBody>
                    <a:bodyPr/>
                    <a:lstStyle/>
                    <a:p>
                      <a:pPr algn="ctr"/>
                      <a:r>
                        <a:rPr lang="en-US" altLang="zh-CN" sz="2000" dirty="0" smtClean="0">
                          <a:latin typeface="Times New Roman" panose="02020603050405020304" pitchFamily="18" charset="0"/>
                          <a:cs typeface="Times New Roman" panose="02020603050405020304" pitchFamily="18" charset="0"/>
                        </a:rPr>
                        <a:t>j</a:t>
                      </a:r>
                      <a:endParaRPr lang="zh-CN" altLang="en-US" sz="2000" dirty="0">
                        <a:latin typeface="Times New Roman" panose="02020603050405020304" pitchFamily="18" charset="0"/>
                        <a:cs typeface="Times New Roman" panose="02020603050405020304" pitchFamily="18" charset="0"/>
                      </a:endParaRPr>
                    </a:p>
                  </a:txBody>
                  <a:tcPr/>
                </a:tc>
                <a:tc>
                  <a:txBody>
                    <a:bodyPr/>
                    <a:lstStyle/>
                    <a:p>
                      <a:pPr algn="ctr"/>
                      <a:r>
                        <a:rPr lang="en-US" altLang="zh-CN" sz="2000" dirty="0" smtClean="0">
                          <a:latin typeface="Times New Roman" panose="02020603050405020304" pitchFamily="18" charset="0"/>
                          <a:cs typeface="Times New Roman" panose="02020603050405020304" pitchFamily="18" charset="0"/>
                        </a:rPr>
                        <a:t>1</a:t>
                      </a:r>
                      <a:endParaRPr lang="zh-CN" altLang="en-US" sz="2000" dirty="0">
                        <a:latin typeface="Times New Roman" panose="02020603050405020304" pitchFamily="18" charset="0"/>
                        <a:cs typeface="Times New Roman" panose="02020603050405020304" pitchFamily="18" charset="0"/>
                      </a:endParaRPr>
                    </a:p>
                  </a:txBody>
                  <a:tcPr/>
                </a:tc>
                <a:tc>
                  <a:txBody>
                    <a:bodyPr/>
                    <a:lstStyle/>
                    <a:p>
                      <a:pPr algn="ctr"/>
                      <a:r>
                        <a:rPr lang="en-US" altLang="zh-CN" sz="2000" dirty="0" smtClean="0">
                          <a:latin typeface="Times New Roman" panose="02020603050405020304" pitchFamily="18" charset="0"/>
                          <a:cs typeface="Times New Roman" panose="02020603050405020304" pitchFamily="18" charset="0"/>
                        </a:rPr>
                        <a:t>2</a:t>
                      </a:r>
                      <a:endParaRPr lang="zh-CN" altLang="en-US" sz="2000" dirty="0">
                        <a:latin typeface="Times New Roman" panose="02020603050405020304" pitchFamily="18" charset="0"/>
                        <a:cs typeface="Times New Roman" panose="02020603050405020304" pitchFamily="18" charset="0"/>
                      </a:endParaRPr>
                    </a:p>
                  </a:txBody>
                  <a:tcPr/>
                </a:tc>
                <a:tc>
                  <a:txBody>
                    <a:bodyPr/>
                    <a:lstStyle/>
                    <a:p>
                      <a:pPr algn="ctr"/>
                      <a:r>
                        <a:rPr lang="en-US" altLang="zh-CN" sz="2000" dirty="0" smtClean="0">
                          <a:latin typeface="Times New Roman" panose="02020603050405020304" pitchFamily="18" charset="0"/>
                          <a:cs typeface="Times New Roman" panose="02020603050405020304" pitchFamily="18" charset="0"/>
                        </a:rPr>
                        <a:t>3</a:t>
                      </a:r>
                      <a:endParaRPr lang="zh-CN" altLang="en-US" sz="2000" dirty="0">
                        <a:latin typeface="Times New Roman" panose="02020603050405020304" pitchFamily="18" charset="0"/>
                        <a:cs typeface="Times New Roman" panose="02020603050405020304" pitchFamily="18" charset="0"/>
                      </a:endParaRPr>
                    </a:p>
                  </a:txBody>
                  <a:tcPr/>
                </a:tc>
                <a:tc>
                  <a:txBody>
                    <a:bodyPr/>
                    <a:lstStyle/>
                    <a:p>
                      <a:pPr algn="ctr"/>
                      <a:r>
                        <a:rPr lang="en-US" altLang="zh-CN" sz="2000" dirty="0" smtClean="0">
                          <a:latin typeface="Times New Roman" panose="02020603050405020304" pitchFamily="18" charset="0"/>
                          <a:cs typeface="Times New Roman" panose="02020603050405020304" pitchFamily="18" charset="0"/>
                        </a:rPr>
                        <a:t>4</a:t>
                      </a:r>
                      <a:endParaRPr lang="zh-CN" altLang="en-US" sz="2000" dirty="0">
                        <a:latin typeface="Times New Roman" panose="02020603050405020304" pitchFamily="18" charset="0"/>
                        <a:cs typeface="Times New Roman" panose="02020603050405020304" pitchFamily="18" charset="0"/>
                      </a:endParaRPr>
                    </a:p>
                  </a:txBody>
                  <a:tcPr/>
                </a:tc>
                <a:tc>
                  <a:txBody>
                    <a:bodyPr/>
                    <a:lstStyle/>
                    <a:p>
                      <a:pPr algn="ctr"/>
                      <a:r>
                        <a:rPr lang="en-US" altLang="zh-CN" sz="2000" dirty="0" smtClean="0">
                          <a:latin typeface="Times New Roman" panose="02020603050405020304" pitchFamily="18" charset="0"/>
                          <a:cs typeface="Times New Roman" panose="02020603050405020304" pitchFamily="18" charset="0"/>
                        </a:rPr>
                        <a:t>w</a:t>
                      </a:r>
                      <a:r>
                        <a:rPr lang="en-US" altLang="zh-CN" sz="2000" baseline="30000" dirty="0" smtClean="0">
                          <a:latin typeface="Times New Roman" panose="02020603050405020304" pitchFamily="18" charset="0"/>
                          <a:cs typeface="Times New Roman" panose="02020603050405020304" pitchFamily="18" charset="0"/>
                        </a:rPr>
                        <a:t>(2)</a:t>
                      </a:r>
                      <a:endParaRPr lang="zh-CN" altLang="en-US" sz="2000" baseline="30000" dirty="0">
                        <a:latin typeface="Times New Roman" panose="02020603050405020304" pitchFamily="18" charset="0"/>
                        <a:cs typeface="Times New Roman" panose="02020603050405020304" pitchFamily="18" charset="0"/>
                      </a:endParaRPr>
                    </a:p>
                  </a:txBody>
                  <a:tcPr/>
                </a:tc>
              </a:tr>
              <a:tr h="370840">
                <a:tc rowSpan="3">
                  <a:txBody>
                    <a:bodyPr/>
                    <a:lstStyle/>
                    <a:p>
                      <a:endParaRPr lang="en-US" altLang="zh-CN" sz="2000" dirty="0" smtClean="0">
                        <a:latin typeface="Times New Roman" panose="02020603050405020304" pitchFamily="18" charset="0"/>
                        <a:cs typeface="Times New Roman" panose="02020603050405020304" pitchFamily="18" charset="0"/>
                      </a:endParaRPr>
                    </a:p>
                    <a:p>
                      <a:r>
                        <a:rPr lang="en-US" altLang="zh-CN" sz="2000" dirty="0" smtClean="0">
                          <a:latin typeface="Times New Roman" panose="02020603050405020304" pitchFamily="18" charset="0"/>
                          <a:cs typeface="Times New Roman" panose="02020603050405020304" pitchFamily="18" charset="0"/>
                        </a:rPr>
                        <a:t>       </a:t>
                      </a:r>
                      <a:endParaRPr lang="zh-CN" altLang="en-US" sz="2000" dirty="0">
                        <a:latin typeface="Times New Roman" panose="02020603050405020304" pitchFamily="18" charset="0"/>
                        <a:cs typeface="Times New Roman" panose="02020603050405020304" pitchFamily="18" charset="0"/>
                      </a:endParaRPr>
                    </a:p>
                  </a:txBody>
                  <a:tcPr/>
                </a:tc>
                <a:tc>
                  <a:txBody>
                    <a:bodyPr/>
                    <a:lstStyle/>
                    <a:p>
                      <a:r>
                        <a:rPr lang="en-US" altLang="zh-CN" sz="2000" dirty="0" smtClean="0">
                          <a:latin typeface="Times New Roman" panose="02020603050405020304" pitchFamily="18" charset="0"/>
                          <a:cs typeface="Times New Roman" panose="02020603050405020304" pitchFamily="18" charset="0"/>
                        </a:rPr>
                        <a:t>0.1365</a:t>
                      </a:r>
                      <a:endParaRPr lang="zh-CN" altLang="en-US" sz="2000" dirty="0">
                        <a:latin typeface="Times New Roman" panose="02020603050405020304" pitchFamily="18" charset="0"/>
                        <a:cs typeface="Times New Roman" panose="02020603050405020304" pitchFamily="18" charset="0"/>
                      </a:endParaRPr>
                    </a:p>
                  </a:txBody>
                  <a:tcPr/>
                </a:tc>
                <a:tc>
                  <a:txBody>
                    <a:bodyPr/>
                    <a:lstStyle/>
                    <a:p>
                      <a:r>
                        <a:rPr lang="en-US" altLang="zh-CN" sz="2000" dirty="0" smtClean="0">
                          <a:latin typeface="Times New Roman" panose="02020603050405020304" pitchFamily="18" charset="0"/>
                          <a:cs typeface="Times New Roman" panose="02020603050405020304" pitchFamily="18" charset="0"/>
                        </a:rPr>
                        <a:t>0.5396</a:t>
                      </a:r>
                      <a:endParaRPr lang="zh-CN" altLang="en-US" sz="2000" dirty="0">
                        <a:latin typeface="Times New Roman" panose="02020603050405020304" pitchFamily="18" charset="0"/>
                        <a:cs typeface="Times New Roman" panose="02020603050405020304" pitchFamily="18" charset="0"/>
                      </a:endParaRPr>
                    </a:p>
                  </a:txBody>
                  <a:tcPr/>
                </a:tc>
                <a:tc>
                  <a:txBody>
                    <a:bodyPr/>
                    <a:lstStyle/>
                    <a:p>
                      <a:r>
                        <a:rPr lang="en-US" altLang="zh-CN" sz="2000" dirty="0" smtClean="0">
                          <a:latin typeface="Times New Roman" panose="02020603050405020304" pitchFamily="18" charset="0"/>
                          <a:cs typeface="Times New Roman" panose="02020603050405020304" pitchFamily="18" charset="0"/>
                        </a:rPr>
                        <a:t>0.4000</a:t>
                      </a:r>
                      <a:endParaRPr lang="zh-CN" altLang="en-US" sz="2000" dirty="0">
                        <a:latin typeface="Times New Roman" panose="02020603050405020304" pitchFamily="18" charset="0"/>
                        <a:cs typeface="Times New Roman" panose="02020603050405020304" pitchFamily="18" charset="0"/>
                      </a:endParaRPr>
                    </a:p>
                  </a:txBody>
                  <a:tcPr/>
                </a:tc>
                <a:tc>
                  <a:txBody>
                    <a:bodyPr/>
                    <a:lstStyle/>
                    <a:p>
                      <a:r>
                        <a:rPr lang="en-US" altLang="zh-CN" sz="2000" dirty="0" smtClean="0">
                          <a:latin typeface="Times New Roman" panose="02020603050405020304" pitchFamily="18" charset="0"/>
                          <a:cs typeface="Times New Roman" panose="02020603050405020304" pitchFamily="18" charset="0"/>
                        </a:rPr>
                        <a:t>0.6250</a:t>
                      </a:r>
                      <a:endParaRPr lang="zh-CN" altLang="en-US" sz="2000" dirty="0">
                        <a:latin typeface="Times New Roman" panose="02020603050405020304" pitchFamily="18" charset="0"/>
                        <a:cs typeface="Times New Roman" panose="02020603050405020304" pitchFamily="18" charset="0"/>
                      </a:endParaRPr>
                    </a:p>
                  </a:txBody>
                  <a:tcPr/>
                </a:tc>
                <a:tc rowSpan="4">
                  <a:txBody>
                    <a:bodyPr/>
                    <a:lstStyle/>
                    <a:p>
                      <a:pPr algn="ctr"/>
                      <a:r>
                        <a:rPr lang="en-US" altLang="zh-CN" sz="2000" dirty="0" smtClean="0">
                          <a:latin typeface="Times New Roman" panose="02020603050405020304" pitchFamily="18" charset="0"/>
                          <a:cs typeface="Times New Roman" panose="02020603050405020304" pitchFamily="18" charset="0"/>
                        </a:rPr>
                        <a:t>0.1223</a:t>
                      </a:r>
                      <a:endParaRPr lang="zh-CN" altLang="en-US" sz="2000" dirty="0">
                        <a:latin typeface="Times New Roman" panose="02020603050405020304" pitchFamily="18" charset="0"/>
                        <a:cs typeface="Times New Roman" panose="02020603050405020304" pitchFamily="18" charset="0"/>
                      </a:endParaRPr>
                    </a:p>
                    <a:p>
                      <a:pPr algn="ctr"/>
                      <a:r>
                        <a:rPr lang="en-US" altLang="zh-CN" sz="2000" dirty="0" smtClean="0">
                          <a:latin typeface="Times New Roman" panose="02020603050405020304" pitchFamily="18" charset="0"/>
                          <a:cs typeface="Times New Roman" panose="02020603050405020304" pitchFamily="18" charset="0"/>
                        </a:rPr>
                        <a:t>0.2270</a:t>
                      </a:r>
                      <a:endParaRPr lang="zh-CN" altLang="en-US" sz="2000" dirty="0">
                        <a:latin typeface="Times New Roman" panose="02020603050405020304" pitchFamily="18" charset="0"/>
                        <a:cs typeface="Times New Roman" panose="02020603050405020304" pitchFamily="18" charset="0"/>
                      </a:endParaRPr>
                    </a:p>
                    <a:p>
                      <a:pPr algn="ctr"/>
                      <a:r>
                        <a:rPr lang="en-US" altLang="zh-CN" sz="2000" dirty="0" smtClean="0">
                          <a:latin typeface="Times New Roman" panose="02020603050405020304" pitchFamily="18" charset="0"/>
                          <a:cs typeface="Times New Roman" panose="02020603050405020304" pitchFamily="18" charset="0"/>
                        </a:rPr>
                        <a:t>0.4236</a:t>
                      </a:r>
                      <a:endParaRPr lang="zh-CN" altLang="en-US" sz="2000" dirty="0">
                        <a:latin typeface="Times New Roman" panose="02020603050405020304" pitchFamily="18" charset="0"/>
                        <a:cs typeface="Times New Roman" panose="02020603050405020304" pitchFamily="18" charset="0"/>
                      </a:endParaRPr>
                    </a:p>
                    <a:p>
                      <a:pPr algn="ctr"/>
                      <a:r>
                        <a:rPr lang="en-US" altLang="zh-CN" sz="2000" dirty="0" smtClean="0">
                          <a:latin typeface="Times New Roman" panose="02020603050405020304" pitchFamily="18" charset="0"/>
                          <a:cs typeface="Times New Roman" panose="02020603050405020304" pitchFamily="18" charset="0"/>
                        </a:rPr>
                        <a:t>0.2270</a:t>
                      </a:r>
                      <a:endParaRPr lang="zh-CN" altLang="en-US" sz="2000" dirty="0">
                        <a:latin typeface="Times New Roman" panose="02020603050405020304" pitchFamily="18" charset="0"/>
                        <a:cs typeface="Times New Roman" panose="02020603050405020304" pitchFamily="18" charset="0"/>
                      </a:endParaRPr>
                    </a:p>
                  </a:txBody>
                  <a:tcPr/>
                </a:tc>
              </a:tr>
              <a:tr h="370840">
                <a:tc vMerge="1">
                  <a:txBody>
                    <a:bodyPr/>
                    <a:lstStyle/>
                    <a:p>
                      <a:endParaRPr lang="zh-CN" altLang="en-US" dirty="0"/>
                    </a:p>
                  </a:txBody>
                  <a:tcPr/>
                </a:tc>
                <a:tc>
                  <a:txBody>
                    <a:bodyPr/>
                    <a:lstStyle/>
                    <a:p>
                      <a:r>
                        <a:rPr lang="en-US" altLang="zh-CN" sz="2000" dirty="0" smtClean="0">
                          <a:latin typeface="Times New Roman" panose="02020603050405020304" pitchFamily="18" charset="0"/>
                          <a:cs typeface="Times New Roman" panose="02020603050405020304" pitchFamily="18" charset="0"/>
                        </a:rPr>
                        <a:t>0.2385</a:t>
                      </a:r>
                      <a:endParaRPr lang="zh-CN" altLang="en-US" sz="2000" dirty="0">
                        <a:latin typeface="Times New Roman" panose="02020603050405020304" pitchFamily="18" charset="0"/>
                        <a:cs typeface="Times New Roman" panose="02020603050405020304" pitchFamily="18" charset="0"/>
                      </a:endParaRPr>
                    </a:p>
                  </a:txBody>
                  <a:tcPr/>
                </a:tc>
                <a:tc>
                  <a:txBody>
                    <a:bodyPr/>
                    <a:lstStyle/>
                    <a:p>
                      <a:r>
                        <a:rPr lang="en-US" altLang="zh-CN" sz="2000" dirty="0" smtClean="0">
                          <a:latin typeface="Times New Roman" panose="02020603050405020304" pitchFamily="18" charset="0"/>
                          <a:cs typeface="Times New Roman" panose="02020603050405020304" pitchFamily="18" charset="0"/>
                        </a:rPr>
                        <a:t>0.2970</a:t>
                      </a:r>
                      <a:endParaRPr lang="zh-CN" altLang="en-US" sz="2000" dirty="0">
                        <a:latin typeface="Times New Roman" panose="02020603050405020304" pitchFamily="18" charset="0"/>
                        <a:cs typeface="Times New Roman" panose="02020603050405020304" pitchFamily="18" charset="0"/>
                      </a:endParaRPr>
                    </a:p>
                  </a:txBody>
                  <a:tcPr/>
                </a:tc>
                <a:tc>
                  <a:txBody>
                    <a:bodyPr/>
                    <a:lstStyle/>
                    <a:p>
                      <a:r>
                        <a:rPr lang="en-US" altLang="zh-CN" sz="2000" dirty="0" smtClean="0">
                          <a:latin typeface="Times New Roman" panose="02020603050405020304" pitchFamily="18" charset="0"/>
                          <a:cs typeface="Times New Roman" panose="02020603050405020304" pitchFamily="18" charset="0"/>
                        </a:rPr>
                        <a:t>0.4000</a:t>
                      </a:r>
                      <a:endParaRPr lang="zh-CN" altLang="en-US" sz="2000" dirty="0">
                        <a:latin typeface="Times New Roman" panose="02020603050405020304" pitchFamily="18" charset="0"/>
                        <a:cs typeface="Times New Roman" panose="02020603050405020304" pitchFamily="18" charset="0"/>
                      </a:endParaRPr>
                    </a:p>
                  </a:txBody>
                  <a:tcPr/>
                </a:tc>
                <a:tc>
                  <a:txBody>
                    <a:bodyPr/>
                    <a:lstStyle/>
                    <a:p>
                      <a:r>
                        <a:rPr lang="en-US" altLang="zh-CN" sz="2000" dirty="0" smtClean="0">
                          <a:latin typeface="Times New Roman" panose="02020603050405020304" pitchFamily="18" charset="0"/>
                          <a:cs typeface="Times New Roman" panose="02020603050405020304" pitchFamily="18" charset="0"/>
                        </a:rPr>
                        <a:t>0.2385</a:t>
                      </a:r>
                      <a:endParaRPr lang="zh-CN" altLang="en-US" sz="2000" dirty="0">
                        <a:latin typeface="Times New Roman" panose="02020603050405020304" pitchFamily="18" charset="0"/>
                        <a:cs typeface="Times New Roman" panose="02020603050405020304" pitchFamily="18" charset="0"/>
                      </a:endParaRPr>
                    </a:p>
                  </a:txBody>
                  <a:tcPr/>
                </a:tc>
                <a:tc vMerge="1">
                  <a:txBody>
                    <a:bodyPr/>
                    <a:lstStyle/>
                    <a:p>
                      <a:endParaRPr lang="zh-CN" altLang="en-US" sz="2000" dirty="0">
                        <a:latin typeface="Times New Roman" panose="02020603050405020304" pitchFamily="18" charset="0"/>
                        <a:cs typeface="Times New Roman" panose="02020603050405020304" pitchFamily="18" charset="0"/>
                      </a:endParaRPr>
                    </a:p>
                  </a:txBody>
                  <a:tcPr/>
                </a:tc>
              </a:tr>
              <a:tr h="370840">
                <a:tc vMerge="1">
                  <a:txBody>
                    <a:bodyPr/>
                    <a:lstStyle/>
                    <a:p>
                      <a:endParaRPr lang="zh-CN" altLang="en-US" dirty="0"/>
                    </a:p>
                  </a:txBody>
                  <a:tcPr/>
                </a:tc>
                <a:tc>
                  <a:txBody>
                    <a:bodyPr/>
                    <a:lstStyle/>
                    <a:p>
                      <a:r>
                        <a:rPr lang="en-US" altLang="zh-CN" sz="2000" dirty="0" smtClean="0">
                          <a:latin typeface="Times New Roman" panose="02020603050405020304" pitchFamily="18" charset="0"/>
                          <a:cs typeface="Times New Roman" panose="02020603050405020304" pitchFamily="18" charset="0"/>
                        </a:rPr>
                        <a:t>0.6250</a:t>
                      </a:r>
                      <a:endParaRPr lang="zh-CN" altLang="en-US" sz="2000" dirty="0">
                        <a:latin typeface="Times New Roman" panose="02020603050405020304" pitchFamily="18" charset="0"/>
                        <a:cs typeface="Times New Roman" panose="02020603050405020304" pitchFamily="18" charset="0"/>
                      </a:endParaRPr>
                    </a:p>
                  </a:txBody>
                  <a:tcPr/>
                </a:tc>
                <a:tc>
                  <a:txBody>
                    <a:bodyPr/>
                    <a:lstStyle/>
                    <a:p>
                      <a:r>
                        <a:rPr lang="en-US" altLang="zh-CN" sz="2000" dirty="0" smtClean="0">
                          <a:latin typeface="Times New Roman" panose="02020603050405020304" pitchFamily="18" charset="0"/>
                          <a:cs typeface="Times New Roman" panose="02020603050405020304" pitchFamily="18" charset="0"/>
                        </a:rPr>
                        <a:t>0.1634</a:t>
                      </a:r>
                      <a:endParaRPr lang="zh-CN" altLang="en-US" sz="2000" dirty="0">
                        <a:latin typeface="Times New Roman" panose="02020603050405020304" pitchFamily="18" charset="0"/>
                        <a:cs typeface="Times New Roman" panose="02020603050405020304" pitchFamily="18" charset="0"/>
                      </a:endParaRPr>
                    </a:p>
                  </a:txBody>
                  <a:tcPr/>
                </a:tc>
                <a:tc>
                  <a:txBody>
                    <a:bodyPr/>
                    <a:lstStyle/>
                    <a:p>
                      <a:r>
                        <a:rPr lang="en-US" altLang="zh-CN" sz="2000" dirty="0" smtClean="0">
                          <a:latin typeface="Times New Roman" panose="02020603050405020304" pitchFamily="18" charset="0"/>
                          <a:cs typeface="Times New Roman" panose="02020603050405020304" pitchFamily="18" charset="0"/>
                        </a:rPr>
                        <a:t>0.2000</a:t>
                      </a:r>
                      <a:endParaRPr lang="zh-CN" altLang="en-US" sz="2000" dirty="0">
                        <a:latin typeface="Times New Roman" panose="02020603050405020304" pitchFamily="18" charset="0"/>
                        <a:cs typeface="Times New Roman" panose="02020603050405020304" pitchFamily="18" charset="0"/>
                      </a:endParaRPr>
                    </a:p>
                  </a:txBody>
                  <a:tcPr/>
                </a:tc>
                <a:tc>
                  <a:txBody>
                    <a:bodyPr/>
                    <a:lstStyle/>
                    <a:p>
                      <a:r>
                        <a:rPr lang="en-US" altLang="zh-CN" sz="2000" dirty="0" smtClean="0">
                          <a:latin typeface="Times New Roman" panose="02020603050405020304" pitchFamily="18" charset="0"/>
                          <a:cs typeface="Times New Roman" panose="02020603050405020304" pitchFamily="18" charset="0"/>
                        </a:rPr>
                        <a:t>0.1365</a:t>
                      </a:r>
                      <a:endParaRPr lang="zh-CN" altLang="en-US" sz="2000" dirty="0">
                        <a:latin typeface="Times New Roman" panose="02020603050405020304" pitchFamily="18" charset="0"/>
                        <a:cs typeface="Times New Roman" panose="02020603050405020304" pitchFamily="18" charset="0"/>
                      </a:endParaRPr>
                    </a:p>
                  </a:txBody>
                  <a:tcPr/>
                </a:tc>
                <a:tc vMerge="1">
                  <a:txBody>
                    <a:bodyPr/>
                    <a:lstStyle/>
                    <a:p>
                      <a:endParaRPr lang="zh-CN" altLang="en-US" sz="2000" dirty="0">
                        <a:latin typeface="Times New Roman" panose="02020603050405020304" pitchFamily="18" charset="0"/>
                        <a:cs typeface="Times New Roman" panose="02020603050405020304" pitchFamily="18" charset="0"/>
                      </a:endParaRPr>
                    </a:p>
                  </a:txBody>
                  <a:tcPr/>
                </a:tc>
              </a:tr>
              <a:tr h="370840">
                <a:tc>
                  <a:txBody>
                    <a:bodyPr/>
                    <a:lstStyle/>
                    <a:p>
                      <a:pPr algn="ctr"/>
                      <a:r>
                        <a:rPr lang="zh-CN" altLang="en-US" sz="2000" dirty="0" smtClean="0">
                          <a:latin typeface="Times New Roman" panose="02020603050405020304" pitchFamily="18" charset="0"/>
                          <a:cs typeface="Times New Roman" panose="02020603050405020304" pitchFamily="18" charset="0"/>
                          <a:sym typeface="Symbol" panose="05050102010706020507" pitchFamily="18" charset="2"/>
                        </a:rPr>
                        <a:t></a:t>
                      </a:r>
                      <a:r>
                        <a:rPr lang="en-US" altLang="zh-CN" sz="2000" baseline="-25000" dirty="0" smtClean="0">
                          <a:latin typeface="Times New Roman" panose="02020603050405020304" pitchFamily="18" charset="0"/>
                          <a:cs typeface="Times New Roman" panose="02020603050405020304" pitchFamily="18" charset="0"/>
                          <a:sym typeface="Symbol" panose="05050102010706020507" pitchFamily="18" charset="2"/>
                        </a:rPr>
                        <a:t>j</a:t>
                      </a:r>
                      <a:endParaRPr lang="zh-CN" altLang="en-US" sz="2000" baseline="-25000" dirty="0">
                        <a:latin typeface="Times New Roman" panose="02020603050405020304" pitchFamily="18" charset="0"/>
                        <a:cs typeface="Times New Roman" panose="02020603050405020304" pitchFamily="18" charset="0"/>
                      </a:endParaRPr>
                    </a:p>
                  </a:txBody>
                  <a:tcPr/>
                </a:tc>
                <a:tc>
                  <a:txBody>
                    <a:bodyPr/>
                    <a:lstStyle/>
                    <a:p>
                      <a:r>
                        <a:rPr lang="en-US" altLang="zh-CN" sz="2000" dirty="0" smtClean="0">
                          <a:latin typeface="Times New Roman" panose="02020603050405020304" pitchFamily="18" charset="0"/>
                          <a:cs typeface="Times New Roman" panose="02020603050405020304" pitchFamily="18" charset="0"/>
                        </a:rPr>
                        <a:t>3.0183</a:t>
                      </a:r>
                      <a:endParaRPr lang="zh-CN" altLang="en-US" sz="2000" dirty="0">
                        <a:latin typeface="Times New Roman" panose="02020603050405020304" pitchFamily="18" charset="0"/>
                        <a:cs typeface="Times New Roman" panose="02020603050405020304" pitchFamily="18" charset="0"/>
                      </a:endParaRPr>
                    </a:p>
                  </a:txBody>
                  <a:tcPr/>
                </a:tc>
                <a:tc>
                  <a:txBody>
                    <a:bodyPr/>
                    <a:lstStyle/>
                    <a:p>
                      <a:r>
                        <a:rPr lang="en-US" altLang="zh-CN" sz="2000" dirty="0" smtClean="0">
                          <a:latin typeface="Times New Roman" panose="02020603050405020304" pitchFamily="18" charset="0"/>
                          <a:cs typeface="Times New Roman" panose="02020603050405020304" pitchFamily="18" charset="0"/>
                        </a:rPr>
                        <a:t>3.0092</a:t>
                      </a:r>
                      <a:endParaRPr lang="zh-CN" altLang="en-US" sz="2000" dirty="0">
                        <a:latin typeface="Times New Roman" panose="02020603050405020304" pitchFamily="18" charset="0"/>
                        <a:cs typeface="Times New Roman" panose="02020603050405020304" pitchFamily="18" charset="0"/>
                      </a:endParaRPr>
                    </a:p>
                  </a:txBody>
                  <a:tcPr/>
                </a:tc>
                <a:tc>
                  <a:txBody>
                    <a:bodyPr/>
                    <a:lstStyle/>
                    <a:p>
                      <a:r>
                        <a:rPr lang="en-US" altLang="zh-CN" sz="2000" dirty="0" smtClean="0">
                          <a:latin typeface="Times New Roman" panose="02020603050405020304" pitchFamily="18" charset="0"/>
                          <a:cs typeface="Times New Roman" panose="02020603050405020304" pitchFamily="18" charset="0"/>
                        </a:rPr>
                        <a:t>3.0000</a:t>
                      </a:r>
                      <a:endParaRPr lang="zh-CN" altLang="en-US" sz="2000" dirty="0">
                        <a:latin typeface="Times New Roman" panose="02020603050405020304" pitchFamily="18" charset="0"/>
                        <a:cs typeface="Times New Roman" panose="02020603050405020304" pitchFamily="18" charset="0"/>
                      </a:endParaRPr>
                    </a:p>
                  </a:txBody>
                  <a:tcPr/>
                </a:tc>
                <a:tc>
                  <a:txBody>
                    <a:bodyPr/>
                    <a:lstStyle/>
                    <a:p>
                      <a:r>
                        <a:rPr lang="en-US" altLang="zh-CN" sz="2000" dirty="0" smtClean="0">
                          <a:latin typeface="Times New Roman" panose="02020603050405020304" pitchFamily="18" charset="0"/>
                          <a:cs typeface="Times New Roman" panose="02020603050405020304" pitchFamily="18" charset="0"/>
                        </a:rPr>
                        <a:t>3.0183</a:t>
                      </a:r>
                      <a:endParaRPr lang="zh-CN" altLang="en-US" sz="2000" dirty="0">
                        <a:latin typeface="Times New Roman" panose="02020603050405020304" pitchFamily="18" charset="0"/>
                        <a:cs typeface="Times New Roman" panose="02020603050405020304" pitchFamily="18" charset="0"/>
                      </a:endParaRPr>
                    </a:p>
                  </a:txBody>
                  <a:tcPr/>
                </a:tc>
                <a:tc vMerge="1">
                  <a:txBody>
                    <a:bodyPr/>
                    <a:lstStyle/>
                    <a:p>
                      <a:endParaRPr lang="zh-CN" altLang="en-US" sz="2000" dirty="0">
                        <a:latin typeface="Times New Roman" panose="02020603050405020304" pitchFamily="18" charset="0"/>
                        <a:cs typeface="Times New Roman" panose="02020603050405020304" pitchFamily="18" charset="0"/>
                      </a:endParaRPr>
                    </a:p>
                  </a:txBody>
                  <a:tcPr/>
                </a:tc>
              </a:tr>
              <a:tr h="370840">
                <a:tc>
                  <a:txBody>
                    <a:bodyPr/>
                    <a:lstStyle/>
                    <a:p>
                      <a:pPr algn="ctr"/>
                      <a:r>
                        <a:rPr lang="en-US" altLang="zh-CN" sz="2000" dirty="0" err="1" smtClean="0">
                          <a:latin typeface="Times New Roman" panose="02020603050405020304" pitchFamily="18" charset="0"/>
                          <a:cs typeface="Times New Roman" panose="02020603050405020304" pitchFamily="18" charset="0"/>
                        </a:rPr>
                        <a:t>CI</a:t>
                      </a:r>
                      <a:r>
                        <a:rPr lang="en-US" altLang="zh-CN" sz="2000" baseline="-25000" dirty="0" err="1" smtClean="0">
                          <a:latin typeface="Times New Roman" panose="02020603050405020304" pitchFamily="18" charset="0"/>
                          <a:cs typeface="Times New Roman" panose="02020603050405020304" pitchFamily="18" charset="0"/>
                        </a:rPr>
                        <a:t>j</a:t>
                      </a:r>
                      <a:endParaRPr lang="zh-CN" altLang="en-US" sz="2000" baseline="-25000" dirty="0">
                        <a:latin typeface="Times New Roman" panose="02020603050405020304" pitchFamily="18" charset="0"/>
                        <a:cs typeface="Times New Roman" panose="02020603050405020304" pitchFamily="18" charset="0"/>
                      </a:endParaRPr>
                    </a:p>
                  </a:txBody>
                  <a:tcPr/>
                </a:tc>
                <a:tc>
                  <a:txBody>
                    <a:bodyPr/>
                    <a:lstStyle/>
                    <a:p>
                      <a:r>
                        <a:rPr lang="en-US" altLang="zh-CN" sz="2000" dirty="0" smtClean="0">
                          <a:latin typeface="Times New Roman" panose="02020603050405020304" pitchFamily="18" charset="0"/>
                          <a:cs typeface="Times New Roman" panose="02020603050405020304" pitchFamily="18" charset="0"/>
                        </a:rPr>
                        <a:t>0.0092</a:t>
                      </a:r>
                      <a:endParaRPr lang="zh-CN" altLang="en-US" sz="2000" dirty="0">
                        <a:latin typeface="Times New Roman" panose="02020603050405020304" pitchFamily="18" charset="0"/>
                        <a:cs typeface="Times New Roman" panose="02020603050405020304" pitchFamily="18" charset="0"/>
                      </a:endParaRPr>
                    </a:p>
                  </a:txBody>
                  <a:tcPr/>
                </a:tc>
                <a:tc>
                  <a:txBody>
                    <a:bodyPr/>
                    <a:lstStyle/>
                    <a:p>
                      <a:r>
                        <a:rPr lang="en-US" altLang="zh-CN" sz="2000" dirty="0" smtClean="0">
                          <a:latin typeface="Times New Roman" panose="02020603050405020304" pitchFamily="18" charset="0"/>
                          <a:cs typeface="Times New Roman" panose="02020603050405020304" pitchFamily="18" charset="0"/>
                        </a:rPr>
                        <a:t>0.0046</a:t>
                      </a:r>
                      <a:endParaRPr lang="zh-CN" altLang="en-US" sz="2000" dirty="0">
                        <a:latin typeface="Times New Roman" panose="02020603050405020304" pitchFamily="18" charset="0"/>
                        <a:cs typeface="Times New Roman" panose="02020603050405020304" pitchFamily="18" charset="0"/>
                      </a:endParaRPr>
                    </a:p>
                  </a:txBody>
                  <a:tcPr/>
                </a:tc>
                <a:tc>
                  <a:txBody>
                    <a:bodyPr/>
                    <a:lstStyle/>
                    <a:p>
                      <a:r>
                        <a:rPr lang="en-US" altLang="zh-CN" sz="2000" dirty="0" smtClean="0">
                          <a:latin typeface="Times New Roman" panose="02020603050405020304" pitchFamily="18" charset="0"/>
                          <a:cs typeface="Times New Roman" panose="02020603050405020304" pitchFamily="18" charset="0"/>
                        </a:rPr>
                        <a:t>0</a:t>
                      </a:r>
                      <a:endParaRPr lang="zh-CN" altLang="en-US" sz="2000" dirty="0">
                        <a:latin typeface="Times New Roman" panose="02020603050405020304" pitchFamily="18" charset="0"/>
                        <a:cs typeface="Times New Roman" panose="02020603050405020304" pitchFamily="18" charset="0"/>
                      </a:endParaRPr>
                    </a:p>
                  </a:txBody>
                  <a:tcPr/>
                </a:tc>
                <a:tc>
                  <a:txBody>
                    <a:bodyPr/>
                    <a:lstStyle/>
                    <a:p>
                      <a:r>
                        <a:rPr lang="en-US" altLang="zh-CN" sz="2000" dirty="0" smtClean="0">
                          <a:latin typeface="Times New Roman" panose="02020603050405020304" pitchFamily="18" charset="0"/>
                          <a:cs typeface="Times New Roman" panose="02020603050405020304" pitchFamily="18" charset="0"/>
                        </a:rPr>
                        <a:t>0.0092</a:t>
                      </a:r>
                      <a:endParaRPr lang="zh-CN" altLang="en-US" sz="2000" dirty="0">
                        <a:latin typeface="Times New Roman" panose="02020603050405020304" pitchFamily="18" charset="0"/>
                        <a:cs typeface="Times New Roman" panose="02020603050405020304" pitchFamily="18" charset="0"/>
                      </a:endParaRPr>
                    </a:p>
                  </a:txBody>
                  <a:tcPr/>
                </a:tc>
                <a:tc>
                  <a:txBody>
                    <a:bodyPr/>
                    <a:lstStyle/>
                    <a:p>
                      <a:endParaRPr lang="zh-CN" altLang="en-US" sz="2000" dirty="0">
                        <a:latin typeface="Times New Roman" panose="02020603050405020304" pitchFamily="18" charset="0"/>
                        <a:cs typeface="Times New Roman" panose="02020603050405020304" pitchFamily="18" charset="0"/>
                      </a:endParaRPr>
                    </a:p>
                  </a:txBody>
                  <a:tcPr/>
                </a:tc>
              </a:tr>
            </a:tbl>
          </a:graphicData>
        </a:graphic>
      </p:graphicFrame>
      <p:sp>
        <p:nvSpPr>
          <p:cNvPr id="5" name="文本框 4"/>
          <p:cNvSpPr txBox="1"/>
          <p:nvPr/>
        </p:nvSpPr>
        <p:spPr>
          <a:xfrm>
            <a:off x="2562225" y="1371600"/>
            <a:ext cx="6753225" cy="400110"/>
          </a:xfrm>
          <a:prstGeom prst="rect">
            <a:avLst/>
          </a:prstGeom>
          <a:noFill/>
        </p:spPr>
        <p:txBody>
          <a:bodyPr wrap="square" rtlCol="0">
            <a:spAutoFit/>
          </a:bodyPr>
          <a:lstStyle/>
          <a:p>
            <a:r>
              <a:rPr lang="zh-CN" altLang="en-US" sz="2000" dirty="0" smtClean="0">
                <a:latin typeface="Times New Roman" panose="02020603050405020304" pitchFamily="18" charset="0"/>
                <a:ea typeface="华文新魏" panose="02010800040101010101" pitchFamily="2" charset="-122"/>
                <a:cs typeface="Times New Roman" panose="02020603050405020304" pitchFamily="18" charset="0"/>
              </a:rPr>
              <a:t>表</a:t>
            </a:r>
            <a:r>
              <a:rPr lang="en-US" altLang="zh-CN" sz="2000" dirty="0" smtClean="0">
                <a:latin typeface="Times New Roman" panose="02020603050405020304" pitchFamily="18" charset="0"/>
                <a:ea typeface="华文新魏" panose="02010800040101010101" pitchFamily="2" charset="-122"/>
                <a:cs typeface="Times New Roman" panose="02020603050405020304" pitchFamily="18" charset="0"/>
              </a:rPr>
              <a:t>1</a:t>
            </a:r>
            <a:r>
              <a:rPr lang="zh-CN" altLang="en-US" sz="2000" dirty="0" smtClean="0">
                <a:latin typeface="Times New Roman" panose="02020603050405020304" pitchFamily="18" charset="0"/>
                <a:ea typeface="华文新魏" panose="02010800040101010101" pitchFamily="2" charset="-122"/>
                <a:cs typeface="Times New Roman" panose="02020603050405020304" pitchFamily="18" charset="0"/>
              </a:rPr>
              <a:t>：职称晋升问题第</a:t>
            </a:r>
            <a:r>
              <a:rPr lang="en-US" altLang="zh-CN" sz="2000" dirty="0" smtClean="0">
                <a:latin typeface="Times New Roman" panose="02020603050405020304" pitchFamily="18" charset="0"/>
                <a:ea typeface="华文新魏" panose="02010800040101010101" pitchFamily="2" charset="-122"/>
                <a:cs typeface="Times New Roman" panose="02020603050405020304" pitchFamily="18" charset="0"/>
              </a:rPr>
              <a:t>3</a:t>
            </a:r>
            <a:r>
              <a:rPr lang="zh-CN" altLang="en-US" sz="2000" dirty="0" smtClean="0">
                <a:latin typeface="Times New Roman" panose="02020603050405020304" pitchFamily="18" charset="0"/>
                <a:ea typeface="华文新魏" panose="02010800040101010101" pitchFamily="2" charset="-122"/>
                <a:cs typeface="Times New Roman" panose="02020603050405020304" pitchFamily="18" charset="0"/>
              </a:rPr>
              <a:t>层对第</a:t>
            </a:r>
            <a:r>
              <a:rPr lang="en-US" altLang="zh-CN" sz="2000" dirty="0" smtClean="0">
                <a:latin typeface="Times New Roman" panose="02020603050405020304" pitchFamily="18" charset="0"/>
                <a:ea typeface="华文新魏" panose="02010800040101010101" pitchFamily="2" charset="-122"/>
                <a:cs typeface="Times New Roman" panose="02020603050405020304" pitchFamily="18" charset="0"/>
              </a:rPr>
              <a:t>2</a:t>
            </a:r>
            <a:r>
              <a:rPr lang="zh-CN" altLang="en-US" sz="2000" dirty="0" smtClean="0">
                <a:latin typeface="Times New Roman" panose="02020603050405020304" pitchFamily="18" charset="0"/>
                <a:ea typeface="华文新魏" panose="02010800040101010101" pitchFamily="2" charset="-122"/>
                <a:cs typeface="Times New Roman" panose="02020603050405020304" pitchFamily="18" charset="0"/>
              </a:rPr>
              <a:t>层的计算结果</a:t>
            </a:r>
            <a:endParaRPr lang="zh-CN" altLang="en-US" sz="2000" dirty="0">
              <a:latin typeface="Times New Roman" panose="02020603050405020304" pitchFamily="18" charset="0"/>
              <a:ea typeface="华文新魏" panose="02010800040101010101" pitchFamily="2" charset="-122"/>
              <a:cs typeface="Times New Roman" panose="02020603050405020304" pitchFamily="18" charset="0"/>
            </a:endParaRPr>
          </a:p>
        </p:txBody>
      </p:sp>
      <p:graphicFrame>
        <p:nvGraphicFramePr>
          <p:cNvPr id="6" name="对象 5"/>
          <p:cNvGraphicFramePr>
            <a:graphicFrameLocks noChangeAspect="1"/>
          </p:cNvGraphicFramePr>
          <p:nvPr>
            <p:extLst>
              <p:ext uri="{D42A27DB-BD31-4B8C-83A1-F6EECF244321}">
                <p14:modId xmlns:p14="http://schemas.microsoft.com/office/powerpoint/2010/main" val="2240989931"/>
              </p:ext>
            </p:extLst>
          </p:nvPr>
        </p:nvGraphicFramePr>
        <p:xfrm>
          <a:off x="2338387" y="2416174"/>
          <a:ext cx="447675" cy="426357"/>
        </p:xfrm>
        <a:graphic>
          <a:graphicData uri="http://schemas.openxmlformats.org/presentationml/2006/ole">
            <mc:AlternateContent xmlns:mc="http://schemas.openxmlformats.org/markup-compatibility/2006">
              <mc:Choice xmlns:v="urn:schemas-microsoft-com:vml" Requires="v">
                <p:oleObj spid="_x0000_s20516" name="Equation" r:id="rId3" imgW="266400" imgH="253800" progId="Equation.DSMT4">
                  <p:embed/>
                </p:oleObj>
              </mc:Choice>
              <mc:Fallback>
                <p:oleObj name="Equation" r:id="rId3" imgW="266400" imgH="253800" progId="Equation.DSMT4">
                  <p:embed/>
                  <p:pic>
                    <p:nvPicPr>
                      <p:cNvPr id="0" name=""/>
                      <p:cNvPicPr/>
                      <p:nvPr/>
                    </p:nvPicPr>
                    <p:blipFill>
                      <a:blip r:embed="rId4"/>
                      <a:stretch>
                        <a:fillRect/>
                      </a:stretch>
                    </p:blipFill>
                    <p:spPr>
                      <a:xfrm>
                        <a:off x="2338387" y="2416174"/>
                        <a:ext cx="447675" cy="426357"/>
                      </a:xfrm>
                      <a:prstGeom prst="rect">
                        <a:avLst/>
                      </a:prstGeom>
                    </p:spPr>
                  </p:pic>
                </p:oleObj>
              </mc:Fallback>
            </mc:AlternateContent>
          </a:graphicData>
        </a:graphic>
      </p:graphicFrame>
      <p:sp>
        <p:nvSpPr>
          <p:cNvPr id="7" name="文本框 6"/>
          <p:cNvSpPr txBox="1"/>
          <p:nvPr/>
        </p:nvSpPr>
        <p:spPr>
          <a:xfrm>
            <a:off x="1095376" y="4476750"/>
            <a:ext cx="2686050" cy="461665"/>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组合权向量的计算</a:t>
            </a:r>
            <a:endParaRPr lang="zh-CN" altLang="en-US" sz="2400" dirty="0">
              <a:latin typeface="Times New Roman" panose="02020603050405020304" pitchFamily="18" charset="0"/>
              <a:ea typeface="华文新魏" panose="02010800040101010101" pitchFamily="2" charset="-122"/>
              <a:cs typeface="Times New Roman" panose="02020603050405020304" pitchFamily="18" charset="0"/>
            </a:endParaRPr>
          </a:p>
        </p:txBody>
      </p:sp>
      <p:sp>
        <p:nvSpPr>
          <p:cNvPr id="8" name="文本框 7"/>
          <p:cNvSpPr txBox="1"/>
          <p:nvPr/>
        </p:nvSpPr>
        <p:spPr>
          <a:xfrm>
            <a:off x="3905250" y="4476750"/>
            <a:ext cx="7134225" cy="830997"/>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前面得到的是每一层得到的权向量，而我们最终需要的各方案关于目标的权重。</a:t>
            </a:r>
            <a:endParaRPr lang="zh-CN" altLang="en-US" sz="2400" dirty="0">
              <a:latin typeface="Times New Roman" panose="02020603050405020304" pitchFamily="18" charset="0"/>
              <a:ea typeface="华文新魏" panose="02010800040101010101" pitchFamily="2" charset="-122"/>
              <a:cs typeface="Times New Roman" panose="02020603050405020304" pitchFamily="18" charset="0"/>
            </a:endParaRPr>
          </a:p>
        </p:txBody>
      </p:sp>
      <p:sp>
        <p:nvSpPr>
          <p:cNvPr id="9" name="文本框 8"/>
          <p:cNvSpPr txBox="1"/>
          <p:nvPr/>
        </p:nvSpPr>
        <p:spPr>
          <a:xfrm>
            <a:off x="1095375" y="5381625"/>
            <a:ext cx="9944100" cy="461665"/>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zh-CN" altLang="en-US" sz="2400" dirty="0" smtClean="0">
                <a:latin typeface="华文新魏" panose="02010800040101010101" pitchFamily="2" charset="-122"/>
                <a:ea typeface="华文新魏" panose="02010800040101010101" pitchFamily="2" charset="-122"/>
              </a:rPr>
              <a:t>类似于复合求导，我们可以利用两层的权重计算出方案关于目标的权重。</a:t>
            </a:r>
            <a:endParaRPr lang="zh-CN" altLang="en-US" sz="2400" dirty="0">
              <a:latin typeface="华文新魏" panose="02010800040101010101" pitchFamily="2" charset="-122"/>
              <a:ea typeface="华文新魏" panose="02010800040101010101" pitchFamily="2" charset="-122"/>
            </a:endParaRPr>
          </a:p>
        </p:txBody>
      </p:sp>
    </p:spTree>
    <p:extLst>
      <p:ext uri="{BB962C8B-B14F-4D97-AF65-F5344CB8AC3E}">
        <p14:creationId xmlns:p14="http://schemas.microsoft.com/office/powerpoint/2010/main" val="95436478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6703484" y="863713"/>
            <a:ext cx="4364566" cy="2946287"/>
            <a:chOff x="6455834" y="1187563"/>
            <a:chExt cx="4394200" cy="3070888"/>
          </a:xfrm>
        </p:grpSpPr>
        <p:grpSp>
          <p:nvGrpSpPr>
            <p:cNvPr id="3" name="组合 2"/>
            <p:cNvGrpSpPr/>
            <p:nvPr/>
          </p:nvGrpSpPr>
          <p:grpSpPr>
            <a:xfrm>
              <a:off x="6455834" y="1187563"/>
              <a:ext cx="4394200" cy="3070888"/>
              <a:chOff x="2794000" y="1390132"/>
              <a:chExt cx="4394200" cy="3070888"/>
            </a:xfrm>
          </p:grpSpPr>
          <p:sp>
            <p:nvSpPr>
              <p:cNvPr id="9" name="文本框 8"/>
              <p:cNvSpPr txBox="1"/>
              <p:nvPr/>
            </p:nvSpPr>
            <p:spPr>
              <a:xfrm>
                <a:off x="4004734" y="1390132"/>
                <a:ext cx="1930400" cy="461665"/>
              </a:xfrm>
              <a:prstGeom prst="rect">
                <a:avLst/>
              </a:prstGeom>
            </p:spPr>
            <p:style>
              <a:lnRef idx="2">
                <a:schemeClr val="accent4"/>
              </a:lnRef>
              <a:fillRef idx="1">
                <a:schemeClr val="lt1"/>
              </a:fillRef>
              <a:effectRef idx="0">
                <a:schemeClr val="accent4"/>
              </a:effectRef>
              <a:fontRef idx="minor">
                <a:schemeClr val="dk1"/>
              </a:fontRef>
            </p:style>
            <p:txBody>
              <a:bodyPr wrap="square" rtlCol="0">
                <a:spAutoFit/>
              </a:bodyPr>
              <a:lstStyle/>
              <a:p>
                <a:r>
                  <a:rPr lang="zh-CN" altLang="en-US" sz="2400" dirty="0" smtClean="0">
                    <a:latin typeface="华文新魏" panose="02010800040101010101" pitchFamily="2" charset="-122"/>
                    <a:ea typeface="华文新魏" panose="02010800040101010101" pitchFamily="2" charset="-122"/>
                  </a:rPr>
                  <a:t>职员晋升</a:t>
                </a:r>
                <a:endParaRPr lang="zh-CN" altLang="en-US" sz="2400" dirty="0">
                  <a:latin typeface="华文新魏" panose="02010800040101010101" pitchFamily="2" charset="-122"/>
                  <a:ea typeface="华文新魏" panose="02010800040101010101" pitchFamily="2" charset="-122"/>
                </a:endParaRPr>
              </a:p>
            </p:txBody>
          </p:sp>
          <p:sp>
            <p:nvSpPr>
              <p:cNvPr id="10" name="文本框 9"/>
              <p:cNvSpPr txBox="1"/>
              <p:nvPr/>
            </p:nvSpPr>
            <p:spPr>
              <a:xfrm>
                <a:off x="3092047" y="2277533"/>
                <a:ext cx="523220" cy="1320800"/>
              </a:xfrm>
              <a:prstGeom prst="rect">
                <a:avLst/>
              </a:prstGeom>
            </p:spPr>
            <p:style>
              <a:lnRef idx="2">
                <a:schemeClr val="accent2"/>
              </a:lnRef>
              <a:fillRef idx="1">
                <a:schemeClr val="lt1"/>
              </a:fillRef>
              <a:effectRef idx="0">
                <a:schemeClr val="accent2"/>
              </a:effectRef>
              <a:fontRef idx="minor">
                <a:schemeClr val="dk1"/>
              </a:fontRef>
            </p:style>
            <p:txBody>
              <a:bodyPr vert="eaVert" wrap="square" rtlCol="0">
                <a:spAutoFit/>
              </a:bodyPr>
              <a:lstStyle/>
              <a:p>
                <a:r>
                  <a:rPr lang="zh-CN" altLang="en-US" sz="2200" dirty="0" smtClean="0">
                    <a:latin typeface="Times New Roman" panose="02020603050405020304" pitchFamily="18" charset="0"/>
                    <a:ea typeface="华文新魏" panose="02010800040101010101" pitchFamily="2" charset="-122"/>
                    <a:cs typeface="Times New Roman" panose="02020603050405020304" pitchFamily="18" charset="0"/>
                  </a:rPr>
                  <a:t>工作年限</a:t>
                </a:r>
                <a:endParaRPr lang="zh-CN" altLang="en-US" sz="2200" dirty="0">
                  <a:latin typeface="Times New Roman" panose="02020603050405020304" pitchFamily="18" charset="0"/>
                  <a:ea typeface="华文新魏" panose="02010800040101010101" pitchFamily="2" charset="-122"/>
                  <a:cs typeface="Times New Roman" panose="02020603050405020304" pitchFamily="18" charset="0"/>
                </a:endParaRPr>
              </a:p>
            </p:txBody>
          </p:sp>
          <p:sp>
            <p:nvSpPr>
              <p:cNvPr id="11" name="文本框 10"/>
              <p:cNvSpPr txBox="1"/>
              <p:nvPr/>
            </p:nvSpPr>
            <p:spPr>
              <a:xfrm>
                <a:off x="4158847" y="2277533"/>
                <a:ext cx="523220" cy="1320800"/>
              </a:xfrm>
              <a:prstGeom prst="rect">
                <a:avLst/>
              </a:prstGeom>
            </p:spPr>
            <p:style>
              <a:lnRef idx="2">
                <a:schemeClr val="accent2"/>
              </a:lnRef>
              <a:fillRef idx="1">
                <a:schemeClr val="lt1"/>
              </a:fillRef>
              <a:effectRef idx="0">
                <a:schemeClr val="accent2"/>
              </a:effectRef>
              <a:fontRef idx="minor">
                <a:schemeClr val="dk1"/>
              </a:fontRef>
            </p:style>
            <p:txBody>
              <a:bodyPr vert="eaVert" wrap="square" rtlCol="0">
                <a:spAutoFit/>
              </a:bodyPr>
              <a:lstStyle/>
              <a:p>
                <a:r>
                  <a:rPr lang="zh-CN" altLang="en-US" sz="2200" dirty="0" smtClean="0">
                    <a:latin typeface="Times New Roman" panose="02020603050405020304" pitchFamily="18" charset="0"/>
                    <a:ea typeface="华文新魏" panose="02010800040101010101" pitchFamily="2" charset="-122"/>
                    <a:cs typeface="Times New Roman" panose="02020603050405020304" pitchFamily="18" charset="0"/>
                  </a:rPr>
                  <a:t>教育程度</a:t>
                </a:r>
                <a:endParaRPr lang="zh-CN" altLang="en-US" sz="2200" dirty="0">
                  <a:latin typeface="Times New Roman" panose="02020603050405020304" pitchFamily="18" charset="0"/>
                  <a:ea typeface="华文新魏" panose="02010800040101010101" pitchFamily="2" charset="-122"/>
                  <a:cs typeface="Times New Roman" panose="02020603050405020304" pitchFamily="18" charset="0"/>
                </a:endParaRPr>
              </a:p>
            </p:txBody>
          </p:sp>
          <p:sp>
            <p:nvSpPr>
              <p:cNvPr id="12" name="文本框 11"/>
              <p:cNvSpPr txBox="1"/>
              <p:nvPr/>
            </p:nvSpPr>
            <p:spPr>
              <a:xfrm>
                <a:off x="5225646" y="2277533"/>
                <a:ext cx="523220" cy="1320800"/>
              </a:xfrm>
              <a:prstGeom prst="rect">
                <a:avLst/>
              </a:prstGeom>
            </p:spPr>
            <p:style>
              <a:lnRef idx="2">
                <a:schemeClr val="accent2"/>
              </a:lnRef>
              <a:fillRef idx="1">
                <a:schemeClr val="lt1"/>
              </a:fillRef>
              <a:effectRef idx="0">
                <a:schemeClr val="accent2"/>
              </a:effectRef>
              <a:fontRef idx="minor">
                <a:schemeClr val="dk1"/>
              </a:fontRef>
            </p:style>
            <p:txBody>
              <a:bodyPr vert="eaVert" wrap="square" rtlCol="0">
                <a:spAutoFit/>
              </a:bodyPr>
              <a:lstStyle/>
              <a:p>
                <a:r>
                  <a:rPr lang="zh-CN" altLang="en-US" sz="2200" dirty="0" smtClean="0">
                    <a:latin typeface="Times New Roman" panose="02020603050405020304" pitchFamily="18" charset="0"/>
                    <a:ea typeface="华文新魏" panose="02010800040101010101" pitchFamily="2" charset="-122"/>
                    <a:cs typeface="Times New Roman" panose="02020603050405020304" pitchFamily="18" charset="0"/>
                  </a:rPr>
                  <a:t>工作能力</a:t>
                </a:r>
                <a:endParaRPr lang="zh-CN" altLang="en-US" sz="2200" dirty="0">
                  <a:latin typeface="Times New Roman" panose="02020603050405020304" pitchFamily="18" charset="0"/>
                  <a:ea typeface="华文新魏" panose="02010800040101010101" pitchFamily="2" charset="-122"/>
                  <a:cs typeface="Times New Roman" panose="02020603050405020304" pitchFamily="18" charset="0"/>
                </a:endParaRPr>
              </a:p>
            </p:txBody>
          </p:sp>
          <p:sp>
            <p:nvSpPr>
              <p:cNvPr id="13" name="文本框 12"/>
              <p:cNvSpPr txBox="1"/>
              <p:nvPr/>
            </p:nvSpPr>
            <p:spPr>
              <a:xfrm>
                <a:off x="6292446" y="2302933"/>
                <a:ext cx="523220" cy="1320800"/>
              </a:xfrm>
              <a:prstGeom prst="rect">
                <a:avLst/>
              </a:prstGeom>
            </p:spPr>
            <p:style>
              <a:lnRef idx="2">
                <a:schemeClr val="accent2"/>
              </a:lnRef>
              <a:fillRef idx="1">
                <a:schemeClr val="lt1"/>
              </a:fillRef>
              <a:effectRef idx="0">
                <a:schemeClr val="accent2"/>
              </a:effectRef>
              <a:fontRef idx="minor">
                <a:schemeClr val="dk1"/>
              </a:fontRef>
            </p:style>
            <p:txBody>
              <a:bodyPr vert="eaVert" wrap="square" rtlCol="0">
                <a:spAutoFit/>
              </a:bodyPr>
              <a:lstStyle/>
              <a:p>
                <a:r>
                  <a:rPr lang="zh-CN" altLang="en-US" sz="2200" dirty="0" smtClean="0">
                    <a:latin typeface="Times New Roman" panose="02020603050405020304" pitchFamily="18" charset="0"/>
                    <a:ea typeface="华文新魏" panose="02010800040101010101" pitchFamily="2" charset="-122"/>
                    <a:cs typeface="Times New Roman" panose="02020603050405020304" pitchFamily="18" charset="0"/>
                  </a:rPr>
                  <a:t>道德品质</a:t>
                </a:r>
                <a:endParaRPr lang="zh-CN" altLang="en-US" sz="2200" dirty="0">
                  <a:latin typeface="Times New Roman" panose="02020603050405020304" pitchFamily="18" charset="0"/>
                  <a:ea typeface="华文新魏" panose="02010800040101010101" pitchFamily="2" charset="-122"/>
                  <a:cs typeface="Times New Roman" panose="02020603050405020304" pitchFamily="18" charset="0"/>
                </a:endParaRPr>
              </a:p>
            </p:txBody>
          </p:sp>
          <p:sp>
            <p:nvSpPr>
              <p:cNvPr id="14" name="文本框 13"/>
              <p:cNvSpPr txBox="1"/>
              <p:nvPr/>
            </p:nvSpPr>
            <p:spPr>
              <a:xfrm>
                <a:off x="2794000" y="4030133"/>
                <a:ext cx="1143000" cy="430887"/>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zh-CN" altLang="en-US" sz="2200" dirty="0" smtClean="0">
                    <a:latin typeface="Times New Roman" panose="02020603050405020304" pitchFamily="18" charset="0"/>
                    <a:ea typeface="华文新魏" panose="02010800040101010101" pitchFamily="2" charset="-122"/>
                    <a:cs typeface="Times New Roman" panose="02020603050405020304" pitchFamily="18" charset="0"/>
                  </a:rPr>
                  <a:t>职员</a:t>
                </a:r>
                <a:r>
                  <a:rPr lang="en-US" altLang="zh-CN" sz="2200" dirty="0" smtClean="0">
                    <a:latin typeface="Times New Roman" panose="02020603050405020304" pitchFamily="18" charset="0"/>
                    <a:ea typeface="华文新魏" panose="02010800040101010101" pitchFamily="2" charset="-122"/>
                    <a:cs typeface="Times New Roman" panose="02020603050405020304" pitchFamily="18" charset="0"/>
                  </a:rPr>
                  <a:t>A</a:t>
                </a:r>
                <a:endParaRPr lang="zh-CN" altLang="en-US" sz="2200" dirty="0">
                  <a:latin typeface="Times New Roman" panose="02020603050405020304" pitchFamily="18" charset="0"/>
                  <a:ea typeface="华文新魏" panose="02010800040101010101" pitchFamily="2" charset="-122"/>
                  <a:cs typeface="Times New Roman" panose="02020603050405020304" pitchFamily="18" charset="0"/>
                </a:endParaRPr>
              </a:p>
            </p:txBody>
          </p:sp>
          <p:sp>
            <p:nvSpPr>
              <p:cNvPr id="15" name="文本框 14"/>
              <p:cNvSpPr txBox="1"/>
              <p:nvPr/>
            </p:nvSpPr>
            <p:spPr>
              <a:xfrm>
                <a:off x="4398434" y="4030133"/>
                <a:ext cx="1143000" cy="430887"/>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zh-CN" altLang="en-US" sz="2200" dirty="0" smtClean="0">
                    <a:latin typeface="Times New Roman" panose="02020603050405020304" pitchFamily="18" charset="0"/>
                    <a:ea typeface="华文新魏" panose="02010800040101010101" pitchFamily="2" charset="-122"/>
                    <a:cs typeface="Times New Roman" panose="02020603050405020304" pitchFamily="18" charset="0"/>
                  </a:rPr>
                  <a:t>职员</a:t>
                </a:r>
                <a:r>
                  <a:rPr lang="en-US" altLang="zh-CN" sz="2200" dirty="0" smtClean="0">
                    <a:latin typeface="Times New Roman" panose="02020603050405020304" pitchFamily="18" charset="0"/>
                    <a:ea typeface="华文新魏" panose="02010800040101010101" pitchFamily="2" charset="-122"/>
                    <a:cs typeface="Times New Roman" panose="02020603050405020304" pitchFamily="18" charset="0"/>
                  </a:rPr>
                  <a:t>B</a:t>
                </a:r>
                <a:endParaRPr lang="zh-CN" altLang="en-US" sz="2200" dirty="0">
                  <a:latin typeface="Times New Roman" panose="02020603050405020304" pitchFamily="18" charset="0"/>
                  <a:ea typeface="华文新魏" panose="02010800040101010101" pitchFamily="2" charset="-122"/>
                  <a:cs typeface="Times New Roman" panose="02020603050405020304" pitchFamily="18" charset="0"/>
                </a:endParaRPr>
              </a:p>
            </p:txBody>
          </p:sp>
          <p:sp>
            <p:nvSpPr>
              <p:cNvPr id="16" name="文本框 15"/>
              <p:cNvSpPr txBox="1"/>
              <p:nvPr/>
            </p:nvSpPr>
            <p:spPr>
              <a:xfrm>
                <a:off x="6045200" y="4030133"/>
                <a:ext cx="1143000" cy="430887"/>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zh-CN" altLang="en-US" sz="2200" dirty="0" smtClean="0">
                    <a:latin typeface="Times New Roman" panose="02020603050405020304" pitchFamily="18" charset="0"/>
                    <a:ea typeface="华文新魏" panose="02010800040101010101" pitchFamily="2" charset="-122"/>
                    <a:cs typeface="Times New Roman" panose="02020603050405020304" pitchFamily="18" charset="0"/>
                  </a:rPr>
                  <a:t>职员</a:t>
                </a:r>
                <a:r>
                  <a:rPr lang="en-US" altLang="zh-CN" sz="2200" dirty="0" smtClean="0">
                    <a:latin typeface="Times New Roman" panose="02020603050405020304" pitchFamily="18" charset="0"/>
                    <a:ea typeface="华文新魏" panose="02010800040101010101" pitchFamily="2" charset="-122"/>
                    <a:cs typeface="Times New Roman" panose="02020603050405020304" pitchFamily="18" charset="0"/>
                  </a:rPr>
                  <a:t>C</a:t>
                </a:r>
                <a:endParaRPr lang="zh-CN" altLang="en-US" sz="2200" dirty="0">
                  <a:latin typeface="Times New Roman" panose="02020603050405020304" pitchFamily="18" charset="0"/>
                  <a:ea typeface="华文新魏" panose="02010800040101010101" pitchFamily="2" charset="-122"/>
                  <a:cs typeface="Times New Roman" panose="02020603050405020304" pitchFamily="18" charset="0"/>
                </a:endParaRPr>
              </a:p>
            </p:txBody>
          </p:sp>
          <p:cxnSp>
            <p:nvCxnSpPr>
              <p:cNvPr id="17" name="直接连接符 16"/>
              <p:cNvCxnSpPr>
                <a:stCxn id="9" idx="2"/>
                <a:endCxn id="10" idx="0"/>
              </p:cNvCxnSpPr>
              <p:nvPr/>
            </p:nvCxnSpPr>
            <p:spPr>
              <a:xfrm flipH="1">
                <a:off x="3353657" y="1851797"/>
                <a:ext cx="1616277" cy="425736"/>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直接连接符 17"/>
              <p:cNvCxnSpPr>
                <a:stCxn id="9" idx="2"/>
                <a:endCxn id="11" idx="0"/>
              </p:cNvCxnSpPr>
              <p:nvPr/>
            </p:nvCxnSpPr>
            <p:spPr>
              <a:xfrm flipH="1">
                <a:off x="4420457" y="1851797"/>
                <a:ext cx="549477" cy="425736"/>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直接连接符 18"/>
              <p:cNvCxnSpPr>
                <a:stCxn id="9" idx="2"/>
                <a:endCxn id="12" idx="0"/>
              </p:cNvCxnSpPr>
              <p:nvPr/>
            </p:nvCxnSpPr>
            <p:spPr>
              <a:xfrm>
                <a:off x="4969934" y="1851797"/>
                <a:ext cx="517322" cy="425736"/>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直接连接符 19"/>
              <p:cNvCxnSpPr>
                <a:stCxn id="9" idx="2"/>
                <a:endCxn id="13" idx="0"/>
              </p:cNvCxnSpPr>
              <p:nvPr/>
            </p:nvCxnSpPr>
            <p:spPr>
              <a:xfrm>
                <a:off x="4969934" y="1851797"/>
                <a:ext cx="1584122" cy="451136"/>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直接连接符 20"/>
              <p:cNvCxnSpPr>
                <a:stCxn id="10" idx="2"/>
                <a:endCxn id="14" idx="0"/>
              </p:cNvCxnSpPr>
              <p:nvPr/>
            </p:nvCxnSpPr>
            <p:spPr>
              <a:xfrm>
                <a:off x="3353657" y="3598333"/>
                <a:ext cx="11843" cy="431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直接连接符 21"/>
              <p:cNvCxnSpPr>
                <a:stCxn id="10" idx="2"/>
                <a:endCxn id="15" idx="0"/>
              </p:cNvCxnSpPr>
              <p:nvPr/>
            </p:nvCxnSpPr>
            <p:spPr>
              <a:xfrm>
                <a:off x="3353657" y="3598333"/>
                <a:ext cx="1616277" cy="431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直接连接符 22"/>
              <p:cNvCxnSpPr>
                <a:stCxn id="10" idx="2"/>
                <a:endCxn id="16" idx="0"/>
              </p:cNvCxnSpPr>
              <p:nvPr/>
            </p:nvCxnSpPr>
            <p:spPr>
              <a:xfrm>
                <a:off x="3353657" y="3598333"/>
                <a:ext cx="3263043" cy="431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直接连接符 23"/>
              <p:cNvCxnSpPr>
                <a:stCxn id="11" idx="2"/>
                <a:endCxn id="14" idx="0"/>
              </p:cNvCxnSpPr>
              <p:nvPr/>
            </p:nvCxnSpPr>
            <p:spPr>
              <a:xfrm flipH="1">
                <a:off x="3365500" y="3598333"/>
                <a:ext cx="1054957" cy="431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直接连接符 24"/>
              <p:cNvCxnSpPr>
                <a:stCxn id="14" idx="0"/>
                <a:endCxn id="12" idx="2"/>
              </p:cNvCxnSpPr>
              <p:nvPr/>
            </p:nvCxnSpPr>
            <p:spPr>
              <a:xfrm flipV="1">
                <a:off x="3365500" y="3598333"/>
                <a:ext cx="2121756" cy="431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直接连接符 25"/>
              <p:cNvCxnSpPr>
                <a:stCxn id="15" idx="0"/>
                <a:endCxn id="12" idx="2"/>
              </p:cNvCxnSpPr>
              <p:nvPr/>
            </p:nvCxnSpPr>
            <p:spPr>
              <a:xfrm flipV="1">
                <a:off x="4969934" y="3598333"/>
                <a:ext cx="517322" cy="431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直接连接符 26"/>
              <p:cNvCxnSpPr>
                <a:stCxn id="15" idx="0"/>
                <a:endCxn id="13" idx="2"/>
              </p:cNvCxnSpPr>
              <p:nvPr/>
            </p:nvCxnSpPr>
            <p:spPr>
              <a:xfrm flipV="1">
                <a:off x="4969934" y="3623733"/>
                <a:ext cx="1584122" cy="4064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4" name="组合 3"/>
            <p:cNvGrpSpPr/>
            <p:nvPr/>
          </p:nvGrpSpPr>
          <p:grpSpPr>
            <a:xfrm>
              <a:off x="8103457" y="3373623"/>
              <a:ext cx="2196243" cy="431800"/>
              <a:chOff x="8103457" y="3373623"/>
              <a:chExt cx="2196243" cy="431800"/>
            </a:xfrm>
          </p:grpSpPr>
          <p:cxnSp>
            <p:nvCxnSpPr>
              <p:cNvPr id="5" name="直接连接符 4"/>
              <p:cNvCxnSpPr/>
              <p:nvPr/>
            </p:nvCxnSpPr>
            <p:spPr>
              <a:xfrm>
                <a:off x="8103457" y="3373623"/>
                <a:ext cx="549477" cy="431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8103457" y="3373623"/>
                <a:ext cx="2196243" cy="431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9170256" y="3373623"/>
                <a:ext cx="1129444" cy="431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10237056" y="3399023"/>
                <a:ext cx="62644" cy="406400"/>
              </a:xfrm>
              <a:prstGeom prst="line">
                <a:avLst/>
              </a:prstGeom>
            </p:spPr>
            <p:style>
              <a:lnRef idx="1">
                <a:schemeClr val="accent1"/>
              </a:lnRef>
              <a:fillRef idx="0">
                <a:schemeClr val="accent1"/>
              </a:fillRef>
              <a:effectRef idx="0">
                <a:schemeClr val="accent1"/>
              </a:effectRef>
              <a:fontRef idx="minor">
                <a:schemeClr val="tx1"/>
              </a:fontRef>
            </p:style>
          </p:cxnSp>
        </p:grpSp>
      </p:grpSp>
      <p:sp>
        <p:nvSpPr>
          <p:cNvPr id="28" name="文本框 27"/>
          <p:cNvSpPr txBox="1"/>
          <p:nvPr/>
        </p:nvSpPr>
        <p:spPr>
          <a:xfrm>
            <a:off x="781049" y="790575"/>
            <a:ext cx="5762625" cy="2308324"/>
          </a:xfrm>
          <a:prstGeom prst="rect">
            <a:avLst/>
          </a:prstGeom>
          <a:noFill/>
        </p:spPr>
        <p:txBody>
          <a:bodyPr wrap="square" rtlCol="0">
            <a:spAutoFit/>
          </a:bodyPr>
          <a:lstStyle/>
          <a:p>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比如，目标关于工作年限的权重是</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0.1223,</a:t>
            </a:r>
          </a:p>
          <a:p>
            <a:r>
              <a:rPr lang="zh-CN" altLang="en-US" sz="2400" dirty="0">
                <a:latin typeface="Times New Roman" panose="02020603050405020304" pitchFamily="18" charset="0"/>
                <a:ea typeface="华文新魏" panose="02010800040101010101" pitchFamily="2" charset="-122"/>
                <a:cs typeface="Times New Roman" panose="02020603050405020304" pitchFamily="18" charset="0"/>
              </a:rPr>
              <a:t>工作</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年限关于职员</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A</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的权重是</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0.1365,</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则职员</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A</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在晋升时的工作年限分为</a:t>
            </a:r>
            <a:endPar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endParaRPr>
          </a:p>
          <a:p>
            <a:r>
              <a:rPr lang="en-US" altLang="zh-CN" sz="2400" dirty="0">
                <a:latin typeface="Times New Roman" panose="02020603050405020304" pitchFamily="18" charset="0"/>
                <a:ea typeface="华文新魏" panose="02010800040101010101" pitchFamily="2" charset="-122"/>
                <a:cs typeface="Times New Roman" panose="02020603050405020304" pitchFamily="18" charset="0"/>
              </a:rPr>
              <a:t> </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            0.1223</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sym typeface="Symbol" panose="05050102010706020507" pitchFamily="18" charset="2"/>
              </a:rPr>
              <a:t>0.1365</a:t>
            </a:r>
          </a:p>
          <a:p>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sym typeface="Symbol" panose="05050102010706020507" pitchFamily="18" charset="2"/>
              </a:rPr>
              <a:t>A</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sym typeface="Symbol" panose="05050102010706020507" pitchFamily="18" charset="2"/>
              </a:rPr>
              <a:t>的总分为</a:t>
            </a:r>
            <a:endPar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sym typeface="Symbol" panose="05050102010706020507" pitchFamily="18" charset="2"/>
            </a:endParaRPr>
          </a:p>
          <a:p>
            <a:endParaRPr lang="zh-CN" altLang="en-US" sz="2400" dirty="0">
              <a:latin typeface="Times New Roman" panose="02020603050405020304" pitchFamily="18" charset="0"/>
              <a:ea typeface="华文新魏" panose="02010800040101010101" pitchFamily="2" charset="-122"/>
              <a:cs typeface="Times New Roman" panose="02020603050405020304" pitchFamily="18" charset="0"/>
            </a:endParaRPr>
          </a:p>
        </p:txBody>
      </p:sp>
      <p:graphicFrame>
        <p:nvGraphicFramePr>
          <p:cNvPr id="29" name="表格 28"/>
          <p:cNvGraphicFramePr>
            <a:graphicFrameLocks noGrp="1"/>
          </p:cNvGraphicFramePr>
          <p:nvPr>
            <p:extLst>
              <p:ext uri="{D42A27DB-BD31-4B8C-83A1-F6EECF244321}">
                <p14:modId xmlns:p14="http://schemas.microsoft.com/office/powerpoint/2010/main" val="859585328"/>
              </p:ext>
            </p:extLst>
          </p:nvPr>
        </p:nvGraphicFramePr>
        <p:xfrm>
          <a:off x="5013291" y="4038600"/>
          <a:ext cx="7131054" cy="2194560"/>
        </p:xfrm>
        <a:graphic>
          <a:graphicData uri="http://schemas.openxmlformats.org/drawingml/2006/table">
            <a:tbl>
              <a:tblPr firstRow="1" bandRow="1">
                <a:tableStyleId>{5C22544A-7EE6-4342-B048-85BDC9FD1C3A}</a:tableStyleId>
              </a:tblPr>
              <a:tblGrid>
                <a:gridCol w="1188509"/>
                <a:gridCol w="1188509"/>
                <a:gridCol w="1188509"/>
                <a:gridCol w="1188509"/>
                <a:gridCol w="1188509"/>
                <a:gridCol w="1188509"/>
              </a:tblGrid>
              <a:tr h="346236">
                <a:tc>
                  <a:txBody>
                    <a:bodyPr/>
                    <a:lstStyle/>
                    <a:p>
                      <a:pPr algn="ctr"/>
                      <a:r>
                        <a:rPr lang="en-US" altLang="zh-CN" sz="1800" dirty="0" smtClean="0">
                          <a:latin typeface="Times New Roman" panose="02020603050405020304" pitchFamily="18" charset="0"/>
                          <a:cs typeface="Times New Roman" panose="02020603050405020304" pitchFamily="18" charset="0"/>
                        </a:rPr>
                        <a:t>j</a:t>
                      </a:r>
                      <a:endParaRPr lang="zh-CN" altLang="en-US" sz="1800" dirty="0">
                        <a:latin typeface="Times New Roman" panose="02020603050405020304" pitchFamily="18" charset="0"/>
                        <a:cs typeface="Times New Roman" panose="02020603050405020304" pitchFamily="18" charset="0"/>
                      </a:endParaRPr>
                    </a:p>
                  </a:txBody>
                  <a:tcPr/>
                </a:tc>
                <a:tc>
                  <a:txBody>
                    <a:bodyPr/>
                    <a:lstStyle/>
                    <a:p>
                      <a:pPr algn="ctr"/>
                      <a:r>
                        <a:rPr lang="en-US" altLang="zh-CN" sz="1800" dirty="0" smtClean="0">
                          <a:latin typeface="Times New Roman" panose="02020603050405020304" pitchFamily="18" charset="0"/>
                          <a:cs typeface="Times New Roman" panose="02020603050405020304" pitchFamily="18" charset="0"/>
                        </a:rPr>
                        <a:t>1</a:t>
                      </a:r>
                      <a:endParaRPr lang="zh-CN" altLang="en-US" sz="1800" dirty="0">
                        <a:latin typeface="Times New Roman" panose="02020603050405020304" pitchFamily="18" charset="0"/>
                        <a:cs typeface="Times New Roman" panose="02020603050405020304" pitchFamily="18" charset="0"/>
                      </a:endParaRPr>
                    </a:p>
                  </a:txBody>
                  <a:tcPr/>
                </a:tc>
                <a:tc>
                  <a:txBody>
                    <a:bodyPr/>
                    <a:lstStyle/>
                    <a:p>
                      <a:pPr algn="ctr"/>
                      <a:r>
                        <a:rPr lang="en-US" altLang="zh-CN" sz="1800" dirty="0" smtClean="0">
                          <a:latin typeface="Times New Roman" panose="02020603050405020304" pitchFamily="18" charset="0"/>
                          <a:cs typeface="Times New Roman" panose="02020603050405020304" pitchFamily="18" charset="0"/>
                        </a:rPr>
                        <a:t>2</a:t>
                      </a:r>
                      <a:endParaRPr lang="zh-CN" altLang="en-US" sz="1800" dirty="0">
                        <a:latin typeface="Times New Roman" panose="02020603050405020304" pitchFamily="18" charset="0"/>
                        <a:cs typeface="Times New Roman" panose="02020603050405020304" pitchFamily="18" charset="0"/>
                      </a:endParaRPr>
                    </a:p>
                  </a:txBody>
                  <a:tcPr/>
                </a:tc>
                <a:tc>
                  <a:txBody>
                    <a:bodyPr/>
                    <a:lstStyle/>
                    <a:p>
                      <a:pPr algn="ctr"/>
                      <a:r>
                        <a:rPr lang="en-US" altLang="zh-CN" sz="1800" dirty="0" smtClean="0">
                          <a:latin typeface="Times New Roman" panose="02020603050405020304" pitchFamily="18" charset="0"/>
                          <a:cs typeface="Times New Roman" panose="02020603050405020304" pitchFamily="18" charset="0"/>
                        </a:rPr>
                        <a:t>3</a:t>
                      </a:r>
                      <a:endParaRPr lang="zh-CN" altLang="en-US" sz="1800" dirty="0">
                        <a:latin typeface="Times New Roman" panose="02020603050405020304" pitchFamily="18" charset="0"/>
                        <a:cs typeface="Times New Roman" panose="02020603050405020304" pitchFamily="18" charset="0"/>
                      </a:endParaRPr>
                    </a:p>
                  </a:txBody>
                  <a:tcPr/>
                </a:tc>
                <a:tc>
                  <a:txBody>
                    <a:bodyPr/>
                    <a:lstStyle/>
                    <a:p>
                      <a:pPr algn="ctr"/>
                      <a:r>
                        <a:rPr lang="en-US" altLang="zh-CN" sz="1800" dirty="0" smtClean="0">
                          <a:latin typeface="Times New Roman" panose="02020603050405020304" pitchFamily="18" charset="0"/>
                          <a:cs typeface="Times New Roman" panose="02020603050405020304" pitchFamily="18" charset="0"/>
                        </a:rPr>
                        <a:t>4</a:t>
                      </a:r>
                      <a:endParaRPr lang="zh-CN" altLang="en-US" sz="1800" dirty="0">
                        <a:latin typeface="Times New Roman" panose="02020603050405020304" pitchFamily="18" charset="0"/>
                        <a:cs typeface="Times New Roman" panose="02020603050405020304" pitchFamily="18" charset="0"/>
                      </a:endParaRPr>
                    </a:p>
                  </a:txBody>
                  <a:tcPr/>
                </a:tc>
                <a:tc>
                  <a:txBody>
                    <a:bodyPr/>
                    <a:lstStyle/>
                    <a:p>
                      <a:pPr algn="ctr"/>
                      <a:r>
                        <a:rPr lang="en-US" altLang="zh-CN" sz="1800" dirty="0" smtClean="0">
                          <a:latin typeface="Times New Roman" panose="02020603050405020304" pitchFamily="18" charset="0"/>
                          <a:cs typeface="Times New Roman" panose="02020603050405020304" pitchFamily="18" charset="0"/>
                        </a:rPr>
                        <a:t>w</a:t>
                      </a:r>
                      <a:r>
                        <a:rPr lang="en-US" altLang="zh-CN" sz="1800" baseline="30000" dirty="0" smtClean="0">
                          <a:latin typeface="Times New Roman" panose="02020603050405020304" pitchFamily="18" charset="0"/>
                          <a:cs typeface="Times New Roman" panose="02020603050405020304" pitchFamily="18" charset="0"/>
                        </a:rPr>
                        <a:t>(2)</a:t>
                      </a:r>
                      <a:endParaRPr lang="zh-CN" altLang="en-US" sz="1800" baseline="30000" dirty="0">
                        <a:latin typeface="Times New Roman" panose="02020603050405020304" pitchFamily="18" charset="0"/>
                        <a:cs typeface="Times New Roman" panose="02020603050405020304" pitchFamily="18" charset="0"/>
                      </a:endParaRPr>
                    </a:p>
                  </a:txBody>
                  <a:tcPr/>
                </a:tc>
              </a:tr>
              <a:tr h="309086">
                <a:tc rowSpan="3">
                  <a:txBody>
                    <a:bodyPr/>
                    <a:lstStyle/>
                    <a:p>
                      <a:pPr algn="ctr">
                        <a:lnSpc>
                          <a:spcPts val="2500"/>
                        </a:lnSpc>
                      </a:pPr>
                      <a:r>
                        <a:rPr lang="en-US" altLang="zh-CN" sz="1800" dirty="0" smtClean="0">
                          <a:latin typeface="Times New Roman" panose="02020603050405020304" pitchFamily="18" charset="0"/>
                          <a:cs typeface="Times New Roman" panose="02020603050405020304" pitchFamily="18" charset="0"/>
                        </a:rPr>
                        <a:t>A</a:t>
                      </a:r>
                    </a:p>
                    <a:p>
                      <a:pPr algn="ctr">
                        <a:lnSpc>
                          <a:spcPts val="2500"/>
                        </a:lnSpc>
                      </a:pPr>
                      <a:r>
                        <a:rPr lang="en-US" altLang="zh-CN" sz="1800" dirty="0" smtClean="0">
                          <a:latin typeface="Times New Roman" panose="02020603050405020304" pitchFamily="18" charset="0"/>
                          <a:cs typeface="Times New Roman" panose="02020603050405020304" pitchFamily="18" charset="0"/>
                        </a:rPr>
                        <a:t>B</a:t>
                      </a:r>
                    </a:p>
                    <a:p>
                      <a:pPr algn="ctr">
                        <a:lnSpc>
                          <a:spcPts val="2500"/>
                        </a:lnSpc>
                      </a:pPr>
                      <a:r>
                        <a:rPr lang="en-US" altLang="zh-CN" sz="1800" dirty="0" smtClean="0">
                          <a:latin typeface="Times New Roman" panose="02020603050405020304" pitchFamily="18" charset="0"/>
                          <a:cs typeface="Times New Roman" panose="02020603050405020304" pitchFamily="18" charset="0"/>
                        </a:rPr>
                        <a:t>C</a:t>
                      </a:r>
                      <a:endParaRPr lang="zh-CN" altLang="en-US" sz="1800" dirty="0">
                        <a:latin typeface="Times New Roman" panose="02020603050405020304" pitchFamily="18" charset="0"/>
                        <a:cs typeface="Times New Roman" panose="02020603050405020304" pitchFamily="18" charset="0"/>
                      </a:endParaRPr>
                    </a:p>
                  </a:txBody>
                  <a:tcPr/>
                </a:tc>
                <a:tc>
                  <a:txBody>
                    <a:bodyPr/>
                    <a:lstStyle/>
                    <a:p>
                      <a:r>
                        <a:rPr lang="en-US" altLang="zh-CN" sz="1800" dirty="0" smtClean="0">
                          <a:latin typeface="Times New Roman" panose="02020603050405020304" pitchFamily="18" charset="0"/>
                          <a:cs typeface="Times New Roman" panose="02020603050405020304" pitchFamily="18" charset="0"/>
                        </a:rPr>
                        <a:t>0.1365</a:t>
                      </a:r>
                      <a:endParaRPr lang="zh-CN" altLang="en-US" sz="1800" dirty="0">
                        <a:latin typeface="Times New Roman" panose="02020603050405020304" pitchFamily="18" charset="0"/>
                        <a:cs typeface="Times New Roman" panose="02020603050405020304" pitchFamily="18" charset="0"/>
                      </a:endParaRPr>
                    </a:p>
                  </a:txBody>
                  <a:tcPr/>
                </a:tc>
                <a:tc>
                  <a:txBody>
                    <a:bodyPr/>
                    <a:lstStyle/>
                    <a:p>
                      <a:r>
                        <a:rPr lang="en-US" altLang="zh-CN" sz="1800" dirty="0" smtClean="0">
                          <a:latin typeface="Times New Roman" panose="02020603050405020304" pitchFamily="18" charset="0"/>
                          <a:cs typeface="Times New Roman" panose="02020603050405020304" pitchFamily="18" charset="0"/>
                        </a:rPr>
                        <a:t>0.5396</a:t>
                      </a:r>
                      <a:endParaRPr lang="zh-CN" altLang="en-US" sz="1800" dirty="0">
                        <a:latin typeface="Times New Roman" panose="02020603050405020304" pitchFamily="18" charset="0"/>
                        <a:cs typeface="Times New Roman" panose="02020603050405020304" pitchFamily="18" charset="0"/>
                      </a:endParaRPr>
                    </a:p>
                  </a:txBody>
                  <a:tcPr/>
                </a:tc>
                <a:tc>
                  <a:txBody>
                    <a:bodyPr/>
                    <a:lstStyle/>
                    <a:p>
                      <a:r>
                        <a:rPr lang="en-US" altLang="zh-CN" sz="1800" dirty="0" smtClean="0">
                          <a:latin typeface="Times New Roman" panose="02020603050405020304" pitchFamily="18" charset="0"/>
                          <a:cs typeface="Times New Roman" panose="02020603050405020304" pitchFamily="18" charset="0"/>
                        </a:rPr>
                        <a:t>0.4000</a:t>
                      </a:r>
                      <a:endParaRPr lang="zh-CN" altLang="en-US" sz="1800" dirty="0">
                        <a:latin typeface="Times New Roman" panose="02020603050405020304" pitchFamily="18" charset="0"/>
                        <a:cs typeface="Times New Roman" panose="02020603050405020304" pitchFamily="18" charset="0"/>
                      </a:endParaRPr>
                    </a:p>
                  </a:txBody>
                  <a:tcPr/>
                </a:tc>
                <a:tc>
                  <a:txBody>
                    <a:bodyPr/>
                    <a:lstStyle/>
                    <a:p>
                      <a:r>
                        <a:rPr lang="en-US" altLang="zh-CN" sz="1800" dirty="0" smtClean="0">
                          <a:latin typeface="Times New Roman" panose="02020603050405020304" pitchFamily="18" charset="0"/>
                          <a:cs typeface="Times New Roman" panose="02020603050405020304" pitchFamily="18" charset="0"/>
                        </a:rPr>
                        <a:t>0.6250</a:t>
                      </a:r>
                      <a:endParaRPr lang="zh-CN" altLang="en-US" sz="1800" dirty="0">
                        <a:latin typeface="Times New Roman" panose="02020603050405020304" pitchFamily="18" charset="0"/>
                        <a:cs typeface="Times New Roman" panose="02020603050405020304" pitchFamily="18" charset="0"/>
                      </a:endParaRPr>
                    </a:p>
                  </a:txBody>
                  <a:tcPr/>
                </a:tc>
                <a:tc rowSpan="4">
                  <a:txBody>
                    <a:bodyPr/>
                    <a:lstStyle/>
                    <a:p>
                      <a:pPr algn="ctr"/>
                      <a:r>
                        <a:rPr lang="en-US" altLang="zh-CN" sz="1800" dirty="0" smtClean="0">
                          <a:latin typeface="Times New Roman" panose="02020603050405020304" pitchFamily="18" charset="0"/>
                          <a:cs typeface="Times New Roman" panose="02020603050405020304" pitchFamily="18" charset="0"/>
                        </a:rPr>
                        <a:t>0.1223</a:t>
                      </a:r>
                      <a:endParaRPr lang="zh-CN" altLang="en-US" sz="1800" dirty="0">
                        <a:latin typeface="Times New Roman" panose="02020603050405020304" pitchFamily="18" charset="0"/>
                        <a:cs typeface="Times New Roman" panose="02020603050405020304" pitchFamily="18" charset="0"/>
                      </a:endParaRPr>
                    </a:p>
                    <a:p>
                      <a:pPr algn="ctr"/>
                      <a:r>
                        <a:rPr lang="en-US" altLang="zh-CN" sz="1800" dirty="0" smtClean="0">
                          <a:latin typeface="Times New Roman" panose="02020603050405020304" pitchFamily="18" charset="0"/>
                          <a:cs typeface="Times New Roman" panose="02020603050405020304" pitchFamily="18" charset="0"/>
                        </a:rPr>
                        <a:t>0.2270</a:t>
                      </a:r>
                      <a:endParaRPr lang="zh-CN" altLang="en-US" sz="1800" dirty="0">
                        <a:latin typeface="Times New Roman" panose="02020603050405020304" pitchFamily="18" charset="0"/>
                        <a:cs typeface="Times New Roman" panose="02020603050405020304" pitchFamily="18" charset="0"/>
                      </a:endParaRPr>
                    </a:p>
                    <a:p>
                      <a:pPr algn="ctr"/>
                      <a:r>
                        <a:rPr lang="en-US" altLang="zh-CN" sz="1800" dirty="0" smtClean="0">
                          <a:latin typeface="Times New Roman" panose="02020603050405020304" pitchFamily="18" charset="0"/>
                          <a:cs typeface="Times New Roman" panose="02020603050405020304" pitchFamily="18" charset="0"/>
                        </a:rPr>
                        <a:t>0.4236</a:t>
                      </a:r>
                      <a:endParaRPr lang="zh-CN" altLang="en-US" sz="1800" dirty="0">
                        <a:latin typeface="Times New Roman" panose="02020603050405020304" pitchFamily="18" charset="0"/>
                        <a:cs typeface="Times New Roman" panose="02020603050405020304" pitchFamily="18" charset="0"/>
                      </a:endParaRPr>
                    </a:p>
                    <a:p>
                      <a:pPr algn="ctr"/>
                      <a:r>
                        <a:rPr lang="en-US" altLang="zh-CN" sz="1800" dirty="0" smtClean="0">
                          <a:latin typeface="Times New Roman" panose="02020603050405020304" pitchFamily="18" charset="0"/>
                          <a:cs typeface="Times New Roman" panose="02020603050405020304" pitchFamily="18" charset="0"/>
                        </a:rPr>
                        <a:t>0.2270</a:t>
                      </a:r>
                      <a:endParaRPr lang="zh-CN" altLang="en-US" sz="1800" dirty="0">
                        <a:latin typeface="Times New Roman" panose="02020603050405020304" pitchFamily="18" charset="0"/>
                        <a:cs typeface="Times New Roman" panose="02020603050405020304" pitchFamily="18" charset="0"/>
                      </a:endParaRPr>
                    </a:p>
                  </a:txBody>
                  <a:tcPr/>
                </a:tc>
              </a:tr>
              <a:tr h="309086">
                <a:tc vMerge="1">
                  <a:txBody>
                    <a:bodyPr/>
                    <a:lstStyle/>
                    <a:p>
                      <a:endParaRPr lang="zh-CN" altLang="en-US" dirty="0"/>
                    </a:p>
                  </a:txBody>
                  <a:tcPr/>
                </a:tc>
                <a:tc>
                  <a:txBody>
                    <a:bodyPr/>
                    <a:lstStyle/>
                    <a:p>
                      <a:r>
                        <a:rPr lang="en-US" altLang="zh-CN" sz="1800" dirty="0" smtClean="0">
                          <a:latin typeface="Times New Roman" panose="02020603050405020304" pitchFamily="18" charset="0"/>
                          <a:cs typeface="Times New Roman" panose="02020603050405020304" pitchFamily="18" charset="0"/>
                        </a:rPr>
                        <a:t>0.2385</a:t>
                      </a:r>
                      <a:endParaRPr lang="zh-CN" altLang="en-US" sz="1800" dirty="0">
                        <a:latin typeface="Times New Roman" panose="02020603050405020304" pitchFamily="18" charset="0"/>
                        <a:cs typeface="Times New Roman" panose="02020603050405020304" pitchFamily="18" charset="0"/>
                      </a:endParaRPr>
                    </a:p>
                  </a:txBody>
                  <a:tcPr/>
                </a:tc>
                <a:tc>
                  <a:txBody>
                    <a:bodyPr/>
                    <a:lstStyle/>
                    <a:p>
                      <a:r>
                        <a:rPr lang="en-US" altLang="zh-CN" sz="1800" dirty="0" smtClean="0">
                          <a:latin typeface="Times New Roman" panose="02020603050405020304" pitchFamily="18" charset="0"/>
                          <a:cs typeface="Times New Roman" panose="02020603050405020304" pitchFamily="18" charset="0"/>
                        </a:rPr>
                        <a:t>0.2970</a:t>
                      </a:r>
                      <a:endParaRPr lang="zh-CN" altLang="en-US" sz="1800" dirty="0">
                        <a:latin typeface="Times New Roman" panose="02020603050405020304" pitchFamily="18" charset="0"/>
                        <a:cs typeface="Times New Roman" panose="02020603050405020304" pitchFamily="18" charset="0"/>
                      </a:endParaRPr>
                    </a:p>
                  </a:txBody>
                  <a:tcPr/>
                </a:tc>
                <a:tc>
                  <a:txBody>
                    <a:bodyPr/>
                    <a:lstStyle/>
                    <a:p>
                      <a:r>
                        <a:rPr lang="en-US" altLang="zh-CN" sz="1800" dirty="0" smtClean="0">
                          <a:latin typeface="Times New Roman" panose="02020603050405020304" pitchFamily="18" charset="0"/>
                          <a:cs typeface="Times New Roman" panose="02020603050405020304" pitchFamily="18" charset="0"/>
                        </a:rPr>
                        <a:t>0.4000</a:t>
                      </a:r>
                      <a:endParaRPr lang="zh-CN" altLang="en-US" sz="1800" dirty="0">
                        <a:latin typeface="Times New Roman" panose="02020603050405020304" pitchFamily="18" charset="0"/>
                        <a:cs typeface="Times New Roman" panose="02020603050405020304" pitchFamily="18" charset="0"/>
                      </a:endParaRPr>
                    </a:p>
                  </a:txBody>
                  <a:tcPr/>
                </a:tc>
                <a:tc>
                  <a:txBody>
                    <a:bodyPr/>
                    <a:lstStyle/>
                    <a:p>
                      <a:r>
                        <a:rPr lang="en-US" altLang="zh-CN" sz="1800" dirty="0" smtClean="0">
                          <a:latin typeface="Times New Roman" panose="02020603050405020304" pitchFamily="18" charset="0"/>
                          <a:cs typeface="Times New Roman" panose="02020603050405020304" pitchFamily="18" charset="0"/>
                        </a:rPr>
                        <a:t>0.2385</a:t>
                      </a:r>
                      <a:endParaRPr lang="zh-CN" altLang="en-US" sz="1800" dirty="0">
                        <a:latin typeface="Times New Roman" panose="02020603050405020304" pitchFamily="18" charset="0"/>
                        <a:cs typeface="Times New Roman" panose="02020603050405020304" pitchFamily="18" charset="0"/>
                      </a:endParaRPr>
                    </a:p>
                  </a:txBody>
                  <a:tcPr/>
                </a:tc>
                <a:tc vMerge="1">
                  <a:txBody>
                    <a:bodyPr/>
                    <a:lstStyle/>
                    <a:p>
                      <a:endParaRPr lang="zh-CN" altLang="en-US" sz="2000" dirty="0">
                        <a:latin typeface="Times New Roman" panose="02020603050405020304" pitchFamily="18" charset="0"/>
                        <a:cs typeface="Times New Roman" panose="02020603050405020304" pitchFamily="18" charset="0"/>
                      </a:endParaRPr>
                    </a:p>
                  </a:txBody>
                  <a:tcPr/>
                </a:tc>
              </a:tr>
              <a:tr h="309086">
                <a:tc vMerge="1">
                  <a:txBody>
                    <a:bodyPr/>
                    <a:lstStyle/>
                    <a:p>
                      <a:endParaRPr lang="zh-CN" altLang="en-US" dirty="0"/>
                    </a:p>
                  </a:txBody>
                  <a:tcPr/>
                </a:tc>
                <a:tc>
                  <a:txBody>
                    <a:bodyPr/>
                    <a:lstStyle/>
                    <a:p>
                      <a:r>
                        <a:rPr lang="en-US" altLang="zh-CN" sz="1800" dirty="0" smtClean="0">
                          <a:latin typeface="Times New Roman" panose="02020603050405020304" pitchFamily="18" charset="0"/>
                          <a:cs typeface="Times New Roman" panose="02020603050405020304" pitchFamily="18" charset="0"/>
                        </a:rPr>
                        <a:t>0.6250</a:t>
                      </a:r>
                      <a:endParaRPr lang="zh-CN" altLang="en-US" sz="1800" dirty="0">
                        <a:latin typeface="Times New Roman" panose="02020603050405020304" pitchFamily="18" charset="0"/>
                        <a:cs typeface="Times New Roman" panose="02020603050405020304" pitchFamily="18" charset="0"/>
                      </a:endParaRPr>
                    </a:p>
                  </a:txBody>
                  <a:tcPr/>
                </a:tc>
                <a:tc>
                  <a:txBody>
                    <a:bodyPr/>
                    <a:lstStyle/>
                    <a:p>
                      <a:r>
                        <a:rPr lang="en-US" altLang="zh-CN" sz="1800" dirty="0" smtClean="0">
                          <a:latin typeface="Times New Roman" panose="02020603050405020304" pitchFamily="18" charset="0"/>
                          <a:cs typeface="Times New Roman" panose="02020603050405020304" pitchFamily="18" charset="0"/>
                        </a:rPr>
                        <a:t>0.1634</a:t>
                      </a:r>
                      <a:endParaRPr lang="zh-CN" altLang="en-US" sz="1800" dirty="0">
                        <a:latin typeface="Times New Roman" panose="02020603050405020304" pitchFamily="18" charset="0"/>
                        <a:cs typeface="Times New Roman" panose="02020603050405020304" pitchFamily="18" charset="0"/>
                      </a:endParaRPr>
                    </a:p>
                  </a:txBody>
                  <a:tcPr/>
                </a:tc>
                <a:tc>
                  <a:txBody>
                    <a:bodyPr/>
                    <a:lstStyle/>
                    <a:p>
                      <a:r>
                        <a:rPr lang="en-US" altLang="zh-CN" sz="1800" dirty="0" smtClean="0">
                          <a:latin typeface="Times New Roman" panose="02020603050405020304" pitchFamily="18" charset="0"/>
                          <a:cs typeface="Times New Roman" panose="02020603050405020304" pitchFamily="18" charset="0"/>
                        </a:rPr>
                        <a:t>0.2000</a:t>
                      </a:r>
                      <a:endParaRPr lang="zh-CN" altLang="en-US" sz="1800" dirty="0">
                        <a:latin typeface="Times New Roman" panose="02020603050405020304" pitchFamily="18" charset="0"/>
                        <a:cs typeface="Times New Roman" panose="02020603050405020304" pitchFamily="18" charset="0"/>
                      </a:endParaRPr>
                    </a:p>
                  </a:txBody>
                  <a:tcPr/>
                </a:tc>
                <a:tc>
                  <a:txBody>
                    <a:bodyPr/>
                    <a:lstStyle/>
                    <a:p>
                      <a:r>
                        <a:rPr lang="en-US" altLang="zh-CN" sz="1800" dirty="0" smtClean="0">
                          <a:latin typeface="Times New Roman" panose="02020603050405020304" pitchFamily="18" charset="0"/>
                          <a:cs typeface="Times New Roman" panose="02020603050405020304" pitchFamily="18" charset="0"/>
                        </a:rPr>
                        <a:t>0.1365</a:t>
                      </a:r>
                      <a:endParaRPr lang="zh-CN" altLang="en-US" sz="1800" dirty="0">
                        <a:latin typeface="Times New Roman" panose="02020603050405020304" pitchFamily="18" charset="0"/>
                        <a:cs typeface="Times New Roman" panose="02020603050405020304" pitchFamily="18" charset="0"/>
                      </a:endParaRPr>
                    </a:p>
                  </a:txBody>
                  <a:tcPr/>
                </a:tc>
                <a:tc vMerge="1">
                  <a:txBody>
                    <a:bodyPr/>
                    <a:lstStyle/>
                    <a:p>
                      <a:endParaRPr lang="zh-CN" altLang="en-US" sz="2000" dirty="0">
                        <a:latin typeface="Times New Roman" panose="02020603050405020304" pitchFamily="18" charset="0"/>
                        <a:cs typeface="Times New Roman" panose="02020603050405020304" pitchFamily="18" charset="0"/>
                      </a:endParaRPr>
                    </a:p>
                  </a:txBody>
                  <a:tcPr/>
                </a:tc>
              </a:tr>
              <a:tr h="309086">
                <a:tc>
                  <a:txBody>
                    <a:bodyPr/>
                    <a:lstStyle/>
                    <a:p>
                      <a:pPr algn="ctr"/>
                      <a:r>
                        <a:rPr lang="zh-CN" altLang="en-US" sz="1800" dirty="0" smtClean="0">
                          <a:latin typeface="Times New Roman" panose="02020603050405020304" pitchFamily="18" charset="0"/>
                          <a:cs typeface="Times New Roman" panose="02020603050405020304" pitchFamily="18" charset="0"/>
                          <a:sym typeface="Symbol" panose="05050102010706020507" pitchFamily="18" charset="2"/>
                        </a:rPr>
                        <a:t></a:t>
                      </a:r>
                      <a:r>
                        <a:rPr lang="en-US" altLang="zh-CN" sz="1800" baseline="-25000" dirty="0" smtClean="0">
                          <a:latin typeface="Times New Roman" panose="02020603050405020304" pitchFamily="18" charset="0"/>
                          <a:cs typeface="Times New Roman" panose="02020603050405020304" pitchFamily="18" charset="0"/>
                          <a:sym typeface="Symbol" panose="05050102010706020507" pitchFamily="18" charset="2"/>
                        </a:rPr>
                        <a:t>j</a:t>
                      </a:r>
                      <a:endParaRPr lang="zh-CN" altLang="en-US" sz="1800" baseline="-25000" dirty="0">
                        <a:latin typeface="Times New Roman" panose="02020603050405020304" pitchFamily="18" charset="0"/>
                        <a:cs typeface="Times New Roman" panose="02020603050405020304" pitchFamily="18" charset="0"/>
                      </a:endParaRPr>
                    </a:p>
                  </a:txBody>
                  <a:tcPr/>
                </a:tc>
                <a:tc>
                  <a:txBody>
                    <a:bodyPr/>
                    <a:lstStyle/>
                    <a:p>
                      <a:r>
                        <a:rPr lang="en-US" altLang="zh-CN" sz="1800" dirty="0" smtClean="0">
                          <a:latin typeface="Times New Roman" panose="02020603050405020304" pitchFamily="18" charset="0"/>
                          <a:cs typeface="Times New Roman" panose="02020603050405020304" pitchFamily="18" charset="0"/>
                        </a:rPr>
                        <a:t>3.0183</a:t>
                      </a:r>
                      <a:endParaRPr lang="zh-CN" altLang="en-US" sz="1800" dirty="0">
                        <a:latin typeface="Times New Roman" panose="02020603050405020304" pitchFamily="18" charset="0"/>
                        <a:cs typeface="Times New Roman" panose="02020603050405020304" pitchFamily="18" charset="0"/>
                      </a:endParaRPr>
                    </a:p>
                  </a:txBody>
                  <a:tcPr/>
                </a:tc>
                <a:tc>
                  <a:txBody>
                    <a:bodyPr/>
                    <a:lstStyle/>
                    <a:p>
                      <a:r>
                        <a:rPr lang="en-US" altLang="zh-CN" sz="1800" dirty="0" smtClean="0">
                          <a:latin typeface="Times New Roman" panose="02020603050405020304" pitchFamily="18" charset="0"/>
                          <a:cs typeface="Times New Roman" panose="02020603050405020304" pitchFamily="18" charset="0"/>
                        </a:rPr>
                        <a:t>3.0092</a:t>
                      </a:r>
                      <a:endParaRPr lang="zh-CN" altLang="en-US" sz="1800" dirty="0">
                        <a:latin typeface="Times New Roman" panose="02020603050405020304" pitchFamily="18" charset="0"/>
                        <a:cs typeface="Times New Roman" panose="02020603050405020304" pitchFamily="18" charset="0"/>
                      </a:endParaRPr>
                    </a:p>
                  </a:txBody>
                  <a:tcPr/>
                </a:tc>
                <a:tc>
                  <a:txBody>
                    <a:bodyPr/>
                    <a:lstStyle/>
                    <a:p>
                      <a:r>
                        <a:rPr lang="en-US" altLang="zh-CN" sz="1800" dirty="0" smtClean="0">
                          <a:latin typeface="Times New Roman" panose="02020603050405020304" pitchFamily="18" charset="0"/>
                          <a:cs typeface="Times New Roman" panose="02020603050405020304" pitchFamily="18" charset="0"/>
                        </a:rPr>
                        <a:t>3.0000</a:t>
                      </a:r>
                      <a:endParaRPr lang="zh-CN" altLang="en-US" sz="1800" dirty="0">
                        <a:latin typeface="Times New Roman" panose="02020603050405020304" pitchFamily="18" charset="0"/>
                        <a:cs typeface="Times New Roman" panose="02020603050405020304" pitchFamily="18" charset="0"/>
                      </a:endParaRPr>
                    </a:p>
                  </a:txBody>
                  <a:tcPr/>
                </a:tc>
                <a:tc>
                  <a:txBody>
                    <a:bodyPr/>
                    <a:lstStyle/>
                    <a:p>
                      <a:r>
                        <a:rPr lang="en-US" altLang="zh-CN" sz="1800" dirty="0" smtClean="0">
                          <a:latin typeface="Times New Roman" panose="02020603050405020304" pitchFamily="18" charset="0"/>
                          <a:cs typeface="Times New Roman" panose="02020603050405020304" pitchFamily="18" charset="0"/>
                        </a:rPr>
                        <a:t>3.0183</a:t>
                      </a:r>
                      <a:endParaRPr lang="zh-CN" altLang="en-US" sz="1800" dirty="0">
                        <a:latin typeface="Times New Roman" panose="02020603050405020304" pitchFamily="18" charset="0"/>
                        <a:cs typeface="Times New Roman" panose="02020603050405020304" pitchFamily="18" charset="0"/>
                      </a:endParaRPr>
                    </a:p>
                  </a:txBody>
                  <a:tcPr/>
                </a:tc>
                <a:tc vMerge="1">
                  <a:txBody>
                    <a:bodyPr/>
                    <a:lstStyle/>
                    <a:p>
                      <a:endParaRPr lang="zh-CN" altLang="en-US" sz="2000" dirty="0">
                        <a:latin typeface="Times New Roman" panose="02020603050405020304" pitchFamily="18" charset="0"/>
                        <a:cs typeface="Times New Roman" panose="02020603050405020304" pitchFamily="18" charset="0"/>
                      </a:endParaRPr>
                    </a:p>
                  </a:txBody>
                  <a:tcPr/>
                </a:tc>
              </a:tr>
              <a:tr h="309086">
                <a:tc>
                  <a:txBody>
                    <a:bodyPr/>
                    <a:lstStyle/>
                    <a:p>
                      <a:pPr algn="ctr"/>
                      <a:r>
                        <a:rPr lang="en-US" altLang="zh-CN" sz="1800" dirty="0" err="1" smtClean="0">
                          <a:latin typeface="Times New Roman" panose="02020603050405020304" pitchFamily="18" charset="0"/>
                          <a:cs typeface="Times New Roman" panose="02020603050405020304" pitchFamily="18" charset="0"/>
                        </a:rPr>
                        <a:t>CI</a:t>
                      </a:r>
                      <a:r>
                        <a:rPr lang="en-US" altLang="zh-CN" sz="1800" baseline="-25000" dirty="0" err="1" smtClean="0">
                          <a:latin typeface="Times New Roman" panose="02020603050405020304" pitchFamily="18" charset="0"/>
                          <a:cs typeface="Times New Roman" panose="02020603050405020304" pitchFamily="18" charset="0"/>
                        </a:rPr>
                        <a:t>j</a:t>
                      </a:r>
                      <a:endParaRPr lang="zh-CN" altLang="en-US" sz="1800" baseline="-25000" dirty="0">
                        <a:latin typeface="Times New Roman" panose="02020603050405020304" pitchFamily="18" charset="0"/>
                        <a:cs typeface="Times New Roman" panose="02020603050405020304" pitchFamily="18" charset="0"/>
                      </a:endParaRPr>
                    </a:p>
                  </a:txBody>
                  <a:tcPr/>
                </a:tc>
                <a:tc>
                  <a:txBody>
                    <a:bodyPr/>
                    <a:lstStyle/>
                    <a:p>
                      <a:r>
                        <a:rPr lang="en-US" altLang="zh-CN" sz="1800" dirty="0" smtClean="0">
                          <a:latin typeface="Times New Roman" panose="02020603050405020304" pitchFamily="18" charset="0"/>
                          <a:cs typeface="Times New Roman" panose="02020603050405020304" pitchFamily="18" charset="0"/>
                        </a:rPr>
                        <a:t>0.0092</a:t>
                      </a:r>
                      <a:endParaRPr lang="zh-CN" altLang="en-US" sz="1800" dirty="0">
                        <a:latin typeface="Times New Roman" panose="02020603050405020304" pitchFamily="18" charset="0"/>
                        <a:cs typeface="Times New Roman" panose="02020603050405020304" pitchFamily="18" charset="0"/>
                      </a:endParaRPr>
                    </a:p>
                  </a:txBody>
                  <a:tcPr/>
                </a:tc>
                <a:tc>
                  <a:txBody>
                    <a:bodyPr/>
                    <a:lstStyle/>
                    <a:p>
                      <a:r>
                        <a:rPr lang="en-US" altLang="zh-CN" sz="1800" dirty="0" smtClean="0">
                          <a:latin typeface="Times New Roman" panose="02020603050405020304" pitchFamily="18" charset="0"/>
                          <a:cs typeface="Times New Roman" panose="02020603050405020304" pitchFamily="18" charset="0"/>
                        </a:rPr>
                        <a:t>0.0046</a:t>
                      </a:r>
                      <a:endParaRPr lang="zh-CN" altLang="en-US" sz="1800" dirty="0">
                        <a:latin typeface="Times New Roman" panose="02020603050405020304" pitchFamily="18" charset="0"/>
                        <a:cs typeface="Times New Roman" panose="02020603050405020304" pitchFamily="18" charset="0"/>
                      </a:endParaRPr>
                    </a:p>
                  </a:txBody>
                  <a:tcPr/>
                </a:tc>
                <a:tc>
                  <a:txBody>
                    <a:bodyPr/>
                    <a:lstStyle/>
                    <a:p>
                      <a:r>
                        <a:rPr lang="en-US" altLang="zh-CN" sz="1800" dirty="0" smtClean="0">
                          <a:latin typeface="Times New Roman" panose="02020603050405020304" pitchFamily="18" charset="0"/>
                          <a:cs typeface="Times New Roman" panose="02020603050405020304" pitchFamily="18" charset="0"/>
                        </a:rPr>
                        <a:t>0</a:t>
                      </a:r>
                      <a:endParaRPr lang="zh-CN" altLang="en-US" sz="1800" dirty="0">
                        <a:latin typeface="Times New Roman" panose="02020603050405020304" pitchFamily="18" charset="0"/>
                        <a:cs typeface="Times New Roman" panose="02020603050405020304" pitchFamily="18" charset="0"/>
                      </a:endParaRPr>
                    </a:p>
                  </a:txBody>
                  <a:tcPr/>
                </a:tc>
                <a:tc>
                  <a:txBody>
                    <a:bodyPr/>
                    <a:lstStyle/>
                    <a:p>
                      <a:r>
                        <a:rPr lang="en-US" altLang="zh-CN" sz="1800" dirty="0" smtClean="0">
                          <a:latin typeface="Times New Roman" panose="02020603050405020304" pitchFamily="18" charset="0"/>
                          <a:cs typeface="Times New Roman" panose="02020603050405020304" pitchFamily="18" charset="0"/>
                        </a:rPr>
                        <a:t>0.0092</a:t>
                      </a:r>
                      <a:endParaRPr lang="zh-CN" altLang="en-US" sz="1800" dirty="0">
                        <a:latin typeface="Times New Roman" panose="02020603050405020304" pitchFamily="18" charset="0"/>
                        <a:cs typeface="Times New Roman" panose="02020603050405020304" pitchFamily="18" charset="0"/>
                      </a:endParaRPr>
                    </a:p>
                  </a:txBody>
                  <a:tcPr/>
                </a:tc>
                <a:tc>
                  <a:txBody>
                    <a:bodyPr/>
                    <a:lstStyle/>
                    <a:p>
                      <a:endParaRPr lang="zh-CN" altLang="en-US" sz="1800" dirty="0">
                        <a:latin typeface="Times New Roman" panose="02020603050405020304" pitchFamily="18" charset="0"/>
                        <a:cs typeface="Times New Roman" panose="02020603050405020304" pitchFamily="18" charset="0"/>
                      </a:endParaRPr>
                    </a:p>
                  </a:txBody>
                  <a:tcPr/>
                </a:tc>
              </a:tr>
            </a:tbl>
          </a:graphicData>
        </a:graphic>
      </p:graphicFrame>
      <p:graphicFrame>
        <p:nvGraphicFramePr>
          <p:cNvPr id="30" name="对象 29"/>
          <p:cNvGraphicFramePr>
            <a:graphicFrameLocks noChangeAspect="1"/>
          </p:cNvGraphicFramePr>
          <p:nvPr>
            <p:extLst>
              <p:ext uri="{D42A27DB-BD31-4B8C-83A1-F6EECF244321}">
                <p14:modId xmlns:p14="http://schemas.microsoft.com/office/powerpoint/2010/main" val="1454548653"/>
              </p:ext>
            </p:extLst>
          </p:nvPr>
        </p:nvGraphicFramePr>
        <p:xfrm>
          <a:off x="1062475" y="2658408"/>
          <a:ext cx="4593167" cy="1476375"/>
        </p:xfrm>
        <a:graphic>
          <a:graphicData uri="http://schemas.openxmlformats.org/presentationml/2006/ole">
            <mc:AlternateContent xmlns:mc="http://schemas.openxmlformats.org/markup-compatibility/2006">
              <mc:Choice xmlns:v="urn:schemas-microsoft-com:vml" Requires="v">
                <p:oleObj spid="_x0000_s21538" name="Equation" r:id="rId3" imgW="2844720" imgH="914400" progId="Equation.DSMT4">
                  <p:embed/>
                </p:oleObj>
              </mc:Choice>
              <mc:Fallback>
                <p:oleObj name="Equation" r:id="rId3" imgW="2844720" imgH="914400" progId="Equation.DSMT4">
                  <p:embed/>
                  <p:pic>
                    <p:nvPicPr>
                      <p:cNvPr id="0" name=""/>
                      <p:cNvPicPr/>
                      <p:nvPr/>
                    </p:nvPicPr>
                    <p:blipFill>
                      <a:blip r:embed="rId4"/>
                      <a:stretch>
                        <a:fillRect/>
                      </a:stretch>
                    </p:blipFill>
                    <p:spPr>
                      <a:xfrm>
                        <a:off x="1062475" y="2658408"/>
                        <a:ext cx="4593167" cy="1476375"/>
                      </a:xfrm>
                      <a:prstGeom prst="rect">
                        <a:avLst/>
                      </a:prstGeom>
                      <a:solidFill>
                        <a:schemeClr val="bg1"/>
                      </a:solidFill>
                    </p:spPr>
                  </p:pic>
                </p:oleObj>
              </mc:Fallback>
            </mc:AlternateContent>
          </a:graphicData>
        </a:graphic>
      </p:graphicFrame>
    </p:spTree>
    <p:extLst>
      <p:ext uri="{BB962C8B-B14F-4D97-AF65-F5344CB8AC3E}">
        <p14:creationId xmlns:p14="http://schemas.microsoft.com/office/powerpoint/2010/main" val="2971859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914400" y="767644"/>
            <a:ext cx="5723467" cy="3416320"/>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记</a:t>
            </a:r>
            <a:r>
              <a:rPr lang="zh-CN" altLang="en-US" sz="2400" dirty="0">
                <a:latin typeface="Times New Roman" panose="02020603050405020304" pitchFamily="18" charset="0"/>
                <a:ea typeface="华文新魏" panose="02010800040101010101" pitchFamily="2" charset="-122"/>
                <a:cs typeface="Times New Roman" panose="02020603050405020304" pitchFamily="18" charset="0"/>
              </a:rPr>
              <a:t>第</a:t>
            </a:r>
            <a:r>
              <a:rPr lang="en-US" altLang="zh-CN" sz="2400" dirty="0">
                <a:latin typeface="Times New Roman" panose="02020603050405020304" pitchFamily="18" charset="0"/>
                <a:ea typeface="华文新魏" panose="02010800040101010101" pitchFamily="2" charset="-122"/>
                <a:cs typeface="Times New Roman" panose="02020603050405020304" pitchFamily="18" charset="0"/>
              </a:rPr>
              <a:t>3</a:t>
            </a:r>
            <a:r>
              <a:rPr lang="zh-CN" altLang="en-US" sz="2400" dirty="0">
                <a:latin typeface="Times New Roman" panose="02020603050405020304" pitchFamily="18" charset="0"/>
                <a:ea typeface="华文新魏" panose="02010800040101010101" pitchFamily="2" charset="-122"/>
                <a:cs typeface="Times New Roman" panose="02020603050405020304" pitchFamily="18" charset="0"/>
              </a:rPr>
              <a:t>层对第</a:t>
            </a:r>
            <a:r>
              <a:rPr lang="en-US" altLang="zh-CN" sz="2400" dirty="0">
                <a:latin typeface="Times New Roman" panose="02020603050405020304" pitchFamily="18" charset="0"/>
                <a:ea typeface="华文新魏" panose="02010800040101010101" pitchFamily="2" charset="-122"/>
                <a:cs typeface="Times New Roman" panose="02020603050405020304" pitchFamily="18" charset="0"/>
              </a:rPr>
              <a:t>2</a:t>
            </a:r>
            <a:r>
              <a:rPr lang="zh-CN" altLang="en-US" sz="2400" dirty="0">
                <a:latin typeface="Times New Roman" panose="02020603050405020304" pitchFamily="18" charset="0"/>
                <a:ea typeface="华文新魏" panose="02010800040101010101" pitchFamily="2" charset="-122"/>
                <a:cs typeface="Times New Roman" panose="02020603050405020304" pitchFamily="18" charset="0"/>
              </a:rPr>
              <a:t>层</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的权矩阵为</a:t>
            </a:r>
            <a:endParaRPr lang="en-US" altLang="zh-CN" sz="2400" dirty="0">
              <a:latin typeface="Times New Roman" panose="02020603050405020304" pitchFamily="18" charset="0"/>
              <a:ea typeface="华文新魏" panose="02010800040101010101" pitchFamily="2" charset="-122"/>
              <a:cs typeface="Times New Roman" panose="02020603050405020304" pitchFamily="18" charset="0"/>
            </a:endParaRPr>
          </a:p>
          <a:p>
            <a:r>
              <a:rPr lang="pl-PL" altLang="zh-CN" sz="2400" dirty="0">
                <a:latin typeface="Times New Roman" panose="02020603050405020304" pitchFamily="18" charset="0"/>
                <a:ea typeface="华文新魏" panose="02010800040101010101" pitchFamily="2" charset="-122"/>
                <a:cs typeface="Times New Roman" panose="02020603050405020304" pitchFamily="18" charset="0"/>
              </a:rPr>
              <a:t>W=[0.1365   0.5396  0.4000  0.6250</a:t>
            </a:r>
          </a:p>
          <a:p>
            <a:r>
              <a:rPr lang="zh-CN" altLang="en-US" sz="2400" dirty="0">
                <a:latin typeface="Times New Roman" panose="02020603050405020304" pitchFamily="18" charset="0"/>
                <a:ea typeface="华文新魏" panose="02010800040101010101" pitchFamily="2" charset="-122"/>
                <a:cs typeface="Times New Roman" panose="02020603050405020304" pitchFamily="18" charset="0"/>
              </a:rPr>
              <a:t>       </a:t>
            </a:r>
            <a:r>
              <a:rPr lang="en-US" altLang="zh-CN" sz="2400" dirty="0">
                <a:latin typeface="Times New Roman" panose="02020603050405020304" pitchFamily="18" charset="0"/>
                <a:ea typeface="华文新魏" panose="02010800040101010101" pitchFamily="2" charset="-122"/>
                <a:cs typeface="Times New Roman" panose="02020603050405020304" pitchFamily="18" charset="0"/>
              </a:rPr>
              <a:t>0.2385   0.2970  0.4000  0.2385</a:t>
            </a:r>
          </a:p>
          <a:p>
            <a:r>
              <a:rPr lang="zh-CN" altLang="en-US" sz="2400" dirty="0">
                <a:latin typeface="Times New Roman" panose="02020603050405020304" pitchFamily="18" charset="0"/>
                <a:ea typeface="华文新魏" panose="02010800040101010101" pitchFamily="2" charset="-122"/>
                <a:cs typeface="Times New Roman" panose="02020603050405020304" pitchFamily="18" charset="0"/>
              </a:rPr>
              <a:t>       </a:t>
            </a:r>
            <a:r>
              <a:rPr lang="en-US" altLang="zh-CN" sz="2400" dirty="0">
                <a:latin typeface="Times New Roman" panose="02020603050405020304" pitchFamily="18" charset="0"/>
                <a:ea typeface="华文新魏" panose="02010800040101010101" pitchFamily="2" charset="-122"/>
                <a:cs typeface="Times New Roman" panose="02020603050405020304" pitchFamily="18" charset="0"/>
              </a:rPr>
              <a:t>0.6250   0.1634  0.2000  0.1365</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a:t>
            </a:r>
          </a:p>
          <a:p>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第二层关于目标层的权向量为</a:t>
            </a:r>
            <a:endPar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endParaRPr>
          </a:p>
          <a:p>
            <a:r>
              <a:rPr lang="en-US" altLang="zh-CN" sz="2400" dirty="0"/>
              <a:t>w=[</a:t>
            </a:r>
            <a:r>
              <a:rPr lang="en-US" altLang="zh-CN" sz="2400" dirty="0" smtClean="0"/>
              <a:t>0.1223 </a:t>
            </a:r>
            <a:r>
              <a:rPr lang="zh-CN" altLang="en-US" sz="2400" dirty="0" smtClean="0"/>
              <a:t> </a:t>
            </a:r>
            <a:r>
              <a:rPr lang="en-US" altLang="zh-CN" sz="2400" dirty="0" smtClean="0"/>
              <a:t>0.2270</a:t>
            </a:r>
            <a:r>
              <a:rPr lang="zh-CN" altLang="en-US" sz="2400" dirty="0" smtClean="0"/>
              <a:t>   </a:t>
            </a:r>
            <a:r>
              <a:rPr lang="en-US" altLang="zh-CN" sz="2400" dirty="0" smtClean="0"/>
              <a:t>0.4236</a:t>
            </a:r>
            <a:r>
              <a:rPr lang="zh-CN" altLang="en-US" sz="2400" dirty="0" smtClean="0"/>
              <a:t>  </a:t>
            </a:r>
            <a:r>
              <a:rPr lang="en-US" altLang="zh-CN" sz="2400" dirty="0"/>
              <a:t>0.2270</a:t>
            </a:r>
            <a:r>
              <a:rPr lang="en-US" altLang="zh-CN" sz="2400" dirty="0" smtClean="0"/>
              <a:t>]’;</a:t>
            </a:r>
            <a:endParaRPr lang="en-US" altLang="zh-CN" sz="2400" dirty="0"/>
          </a:p>
          <a:p>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则组合权向量为</a:t>
            </a:r>
            <a:endPar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endParaRPr>
          </a:p>
          <a:p>
            <a:r>
              <a:rPr lang="en-US" altLang="zh-CN" sz="2400" dirty="0">
                <a:latin typeface="Times New Roman" panose="02020603050405020304" pitchFamily="18" charset="0"/>
                <a:ea typeface="华文新魏" panose="02010800040101010101" pitchFamily="2" charset="-122"/>
                <a:cs typeface="Times New Roman" panose="02020603050405020304" pitchFamily="18" charset="0"/>
              </a:rPr>
              <a:t> </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             W*w</a:t>
            </a:r>
            <a:endParaRPr lang="en-US" altLang="zh-CN" sz="2400" dirty="0">
              <a:latin typeface="Times New Roman" panose="02020603050405020304" pitchFamily="18" charset="0"/>
              <a:ea typeface="华文新魏" panose="02010800040101010101" pitchFamily="2" charset="-122"/>
              <a:cs typeface="Times New Roman" panose="02020603050405020304" pitchFamily="18" charset="0"/>
            </a:endParaRPr>
          </a:p>
          <a:p>
            <a:endParaRPr lang="zh-CN" altLang="en-US" sz="2400" dirty="0">
              <a:latin typeface="Times New Roman" panose="02020603050405020304" pitchFamily="18" charset="0"/>
              <a:ea typeface="华文新魏" panose="02010800040101010101" pitchFamily="2" charset="-122"/>
              <a:cs typeface="Times New Roman" panose="02020603050405020304" pitchFamily="18" charset="0"/>
            </a:endParaRPr>
          </a:p>
        </p:txBody>
      </p:sp>
      <p:sp>
        <p:nvSpPr>
          <p:cNvPr id="3" name="矩形 2"/>
          <p:cNvSpPr/>
          <p:nvPr/>
        </p:nvSpPr>
        <p:spPr>
          <a:xfrm>
            <a:off x="6965244" y="778932"/>
            <a:ext cx="4515554" cy="2800767"/>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pl-PL" altLang="zh-CN" sz="2200" dirty="0">
                <a:solidFill>
                  <a:srgbClr val="000000"/>
                </a:solidFill>
                <a:latin typeface="Times New Roman" panose="02020603050405020304" pitchFamily="18" charset="0"/>
                <a:ea typeface="Microsoft YaHei UI" panose="020B0503020204020204" pitchFamily="34" charset="-122"/>
                <a:cs typeface="Times New Roman" panose="02020603050405020304" pitchFamily="18" charset="0"/>
              </a:rPr>
              <a:t>W=[0.1365   0.5396  0.4000  0.6250</a:t>
            </a:r>
          </a:p>
          <a:p>
            <a:r>
              <a:rPr lang="zh-CN" altLang="en-US" sz="2200" dirty="0">
                <a:solidFill>
                  <a:srgbClr val="000000"/>
                </a:solidFill>
                <a:latin typeface="Times New Roman" panose="02020603050405020304" pitchFamily="18" charset="0"/>
                <a:ea typeface="Microsoft YaHei UI" panose="020B0503020204020204" pitchFamily="34" charset="-122"/>
                <a:cs typeface="Times New Roman" panose="02020603050405020304" pitchFamily="18" charset="0"/>
              </a:rPr>
              <a:t>       </a:t>
            </a:r>
            <a:r>
              <a:rPr lang="en-US" altLang="zh-CN" sz="2200" dirty="0">
                <a:solidFill>
                  <a:srgbClr val="000000"/>
                </a:solidFill>
                <a:latin typeface="Times New Roman" panose="02020603050405020304" pitchFamily="18" charset="0"/>
                <a:ea typeface="Microsoft YaHei UI" panose="020B0503020204020204" pitchFamily="34" charset="-122"/>
                <a:cs typeface="Times New Roman" panose="02020603050405020304" pitchFamily="18" charset="0"/>
              </a:rPr>
              <a:t>0.2385   0.2970  0.4000  0.2385</a:t>
            </a:r>
          </a:p>
          <a:p>
            <a:r>
              <a:rPr lang="zh-CN" altLang="en-US" sz="2200" dirty="0">
                <a:solidFill>
                  <a:srgbClr val="000000"/>
                </a:solidFill>
                <a:latin typeface="Times New Roman" panose="02020603050405020304" pitchFamily="18" charset="0"/>
                <a:ea typeface="Microsoft YaHei UI" panose="020B0503020204020204" pitchFamily="34" charset="-122"/>
                <a:cs typeface="Times New Roman" panose="02020603050405020304" pitchFamily="18" charset="0"/>
              </a:rPr>
              <a:t>       </a:t>
            </a:r>
            <a:r>
              <a:rPr lang="en-US" altLang="zh-CN" sz="2200" dirty="0">
                <a:solidFill>
                  <a:srgbClr val="000000"/>
                </a:solidFill>
                <a:latin typeface="Times New Roman" panose="02020603050405020304" pitchFamily="18" charset="0"/>
                <a:ea typeface="Microsoft YaHei UI" panose="020B0503020204020204" pitchFamily="34" charset="-122"/>
                <a:cs typeface="Times New Roman" panose="02020603050405020304" pitchFamily="18" charset="0"/>
              </a:rPr>
              <a:t>0.6250   0.1634  0.2000  0.1365];</a:t>
            </a:r>
          </a:p>
          <a:p>
            <a:r>
              <a:rPr lang="en-US" altLang="zh-CN" sz="2200" dirty="0">
                <a:solidFill>
                  <a:srgbClr val="000000"/>
                </a:solidFill>
                <a:latin typeface="Times New Roman" panose="02020603050405020304" pitchFamily="18" charset="0"/>
                <a:ea typeface="Microsoft YaHei UI" panose="020B0503020204020204" pitchFamily="34" charset="-122"/>
                <a:cs typeface="Times New Roman" panose="02020603050405020304" pitchFamily="18" charset="0"/>
              </a:rPr>
              <a:t>   w=[0.1223</a:t>
            </a:r>
          </a:p>
          <a:p>
            <a:r>
              <a:rPr lang="zh-CN" altLang="en-US" sz="2200" dirty="0">
                <a:solidFill>
                  <a:srgbClr val="000000"/>
                </a:solidFill>
                <a:latin typeface="Times New Roman" panose="02020603050405020304" pitchFamily="18" charset="0"/>
                <a:ea typeface="Microsoft YaHei UI" panose="020B0503020204020204" pitchFamily="34" charset="-122"/>
                <a:cs typeface="Times New Roman" panose="02020603050405020304" pitchFamily="18" charset="0"/>
              </a:rPr>
              <a:t>         </a:t>
            </a:r>
            <a:r>
              <a:rPr lang="en-US" altLang="zh-CN" sz="2200" dirty="0">
                <a:solidFill>
                  <a:srgbClr val="000000"/>
                </a:solidFill>
                <a:latin typeface="Times New Roman" panose="02020603050405020304" pitchFamily="18" charset="0"/>
                <a:ea typeface="Microsoft YaHei UI" panose="020B0503020204020204" pitchFamily="34" charset="-122"/>
                <a:cs typeface="Times New Roman" panose="02020603050405020304" pitchFamily="18" charset="0"/>
              </a:rPr>
              <a:t>0.2270</a:t>
            </a:r>
          </a:p>
          <a:p>
            <a:r>
              <a:rPr lang="zh-CN" altLang="en-US" sz="2200" dirty="0">
                <a:solidFill>
                  <a:srgbClr val="000000"/>
                </a:solidFill>
                <a:latin typeface="Times New Roman" panose="02020603050405020304" pitchFamily="18" charset="0"/>
                <a:ea typeface="Microsoft YaHei UI" panose="020B0503020204020204" pitchFamily="34" charset="-122"/>
                <a:cs typeface="Times New Roman" panose="02020603050405020304" pitchFamily="18" charset="0"/>
              </a:rPr>
              <a:t>         </a:t>
            </a:r>
            <a:r>
              <a:rPr lang="en-US" altLang="zh-CN" sz="2200" dirty="0">
                <a:solidFill>
                  <a:srgbClr val="000000"/>
                </a:solidFill>
                <a:latin typeface="Times New Roman" panose="02020603050405020304" pitchFamily="18" charset="0"/>
                <a:ea typeface="Microsoft YaHei UI" panose="020B0503020204020204" pitchFamily="34" charset="-122"/>
                <a:cs typeface="Times New Roman" panose="02020603050405020304" pitchFamily="18" charset="0"/>
              </a:rPr>
              <a:t>0.4236</a:t>
            </a:r>
          </a:p>
          <a:p>
            <a:r>
              <a:rPr lang="zh-CN" altLang="en-US" sz="2200" dirty="0">
                <a:solidFill>
                  <a:srgbClr val="000000"/>
                </a:solidFill>
                <a:latin typeface="Times New Roman" panose="02020603050405020304" pitchFamily="18" charset="0"/>
                <a:ea typeface="Microsoft YaHei UI" panose="020B0503020204020204" pitchFamily="34" charset="-122"/>
                <a:cs typeface="Times New Roman" panose="02020603050405020304" pitchFamily="18" charset="0"/>
              </a:rPr>
              <a:t>         </a:t>
            </a:r>
            <a:r>
              <a:rPr lang="en-US" altLang="zh-CN" sz="2200" dirty="0">
                <a:solidFill>
                  <a:srgbClr val="000000"/>
                </a:solidFill>
                <a:latin typeface="Times New Roman" panose="02020603050405020304" pitchFamily="18" charset="0"/>
                <a:ea typeface="Microsoft YaHei UI" panose="020B0503020204020204" pitchFamily="34" charset="-122"/>
                <a:cs typeface="Times New Roman" panose="02020603050405020304" pitchFamily="18" charset="0"/>
              </a:rPr>
              <a:t>0.2270];</a:t>
            </a:r>
          </a:p>
          <a:p>
            <a:r>
              <a:rPr lang="en-US" altLang="zh-CN" sz="2200" dirty="0">
                <a:solidFill>
                  <a:srgbClr val="000000"/>
                </a:solidFill>
                <a:latin typeface="Times New Roman" panose="02020603050405020304" pitchFamily="18" charset="0"/>
                <a:ea typeface="Microsoft YaHei UI" panose="020B0503020204020204" pitchFamily="34" charset="-122"/>
                <a:cs typeface="Times New Roman" panose="02020603050405020304" pitchFamily="18" charset="0"/>
              </a:rPr>
              <a:t>  </a:t>
            </a:r>
            <a:r>
              <a:rPr lang="en-US" altLang="zh-CN" sz="2200" dirty="0" smtClean="0">
                <a:solidFill>
                  <a:srgbClr val="000000"/>
                </a:solidFill>
                <a:latin typeface="Times New Roman" panose="02020603050405020304" pitchFamily="18" charset="0"/>
                <a:ea typeface="Microsoft YaHei UI" panose="020B0503020204020204" pitchFamily="34" charset="-122"/>
                <a:cs typeface="Times New Roman" panose="02020603050405020304" pitchFamily="18" charset="0"/>
              </a:rPr>
              <a:t>W*w</a:t>
            </a:r>
            <a:endParaRPr lang="zh-CN" altLang="en-US" dirty="0"/>
          </a:p>
        </p:txBody>
      </p:sp>
      <p:sp>
        <p:nvSpPr>
          <p:cNvPr id="4" name="矩形 3"/>
          <p:cNvSpPr/>
          <p:nvPr/>
        </p:nvSpPr>
        <p:spPr>
          <a:xfrm>
            <a:off x="6965244" y="3834008"/>
            <a:ext cx="2833511" cy="1785104"/>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en-US" altLang="zh-CN" sz="2200" dirty="0" err="1">
                <a:latin typeface="Times New Roman" panose="02020603050405020304" pitchFamily="18" charset="0"/>
                <a:cs typeface="Times New Roman" panose="02020603050405020304" pitchFamily="18" charset="0"/>
              </a:rPr>
              <a:t>ans</a:t>
            </a:r>
            <a:r>
              <a:rPr lang="en-US" altLang="zh-CN" sz="2200" dirty="0">
                <a:latin typeface="Times New Roman" panose="02020603050405020304" pitchFamily="18" charset="0"/>
                <a:cs typeface="Times New Roman" panose="02020603050405020304" pitchFamily="18" charset="0"/>
              </a:rPr>
              <a:t> =</a:t>
            </a:r>
          </a:p>
          <a:p>
            <a:endParaRPr lang="en-US" altLang="zh-CN" sz="2200" dirty="0">
              <a:latin typeface="Times New Roman" panose="02020603050405020304" pitchFamily="18" charset="0"/>
              <a:cs typeface="Times New Roman" panose="02020603050405020304" pitchFamily="18" charset="0"/>
            </a:endParaRPr>
          </a:p>
          <a:p>
            <a:r>
              <a:rPr lang="en-US" altLang="zh-CN" sz="2200" dirty="0">
                <a:latin typeface="Times New Roman" panose="02020603050405020304" pitchFamily="18" charset="0"/>
                <a:cs typeface="Times New Roman" panose="02020603050405020304" pitchFamily="18" charset="0"/>
              </a:rPr>
              <a:t>    0.4505</a:t>
            </a:r>
          </a:p>
          <a:p>
            <a:r>
              <a:rPr lang="en-US" altLang="zh-CN" sz="2200" dirty="0">
                <a:latin typeface="Times New Roman" panose="02020603050405020304" pitchFamily="18" charset="0"/>
                <a:cs typeface="Times New Roman" panose="02020603050405020304" pitchFamily="18" charset="0"/>
              </a:rPr>
              <a:t>    0.3202</a:t>
            </a:r>
          </a:p>
          <a:p>
            <a:r>
              <a:rPr lang="en-US" altLang="zh-CN" sz="2200" dirty="0">
                <a:latin typeface="Times New Roman" panose="02020603050405020304" pitchFamily="18" charset="0"/>
                <a:cs typeface="Times New Roman" panose="02020603050405020304" pitchFamily="18" charset="0"/>
              </a:rPr>
              <a:t>    0.2292</a:t>
            </a:r>
          </a:p>
        </p:txBody>
      </p:sp>
      <p:sp>
        <p:nvSpPr>
          <p:cNvPr id="5" name="文本框 4"/>
          <p:cNvSpPr txBox="1"/>
          <p:nvPr/>
        </p:nvSpPr>
        <p:spPr>
          <a:xfrm>
            <a:off x="914400" y="4368800"/>
            <a:ext cx="5723467" cy="461665"/>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职工的排序按照组合权由大到小排序</a:t>
            </a:r>
            <a:endParaRPr lang="zh-CN" altLang="en-US" sz="2400" dirty="0">
              <a:latin typeface="Times New Roman" panose="02020603050405020304" pitchFamily="18" charset="0"/>
              <a:ea typeface="华文新魏" panose="02010800040101010101" pitchFamily="2" charset="-122"/>
              <a:cs typeface="Times New Roman" panose="02020603050405020304" pitchFamily="18" charset="0"/>
            </a:endParaRPr>
          </a:p>
        </p:txBody>
      </p:sp>
    </p:spTree>
    <p:extLst>
      <p:ext uri="{BB962C8B-B14F-4D97-AF65-F5344CB8AC3E}">
        <p14:creationId xmlns:p14="http://schemas.microsoft.com/office/powerpoint/2010/main" val="280777998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275644" y="4041422"/>
            <a:ext cx="9087557" cy="830997"/>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注</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2</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：定性的属性也可以分段量化，比如对职工的学历可以规定</a:t>
            </a:r>
            <a:endPar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endParaRPr>
          </a:p>
          <a:p>
            <a:r>
              <a:rPr lang="en-US" altLang="zh-CN" sz="2400" dirty="0">
                <a:latin typeface="Times New Roman" panose="02020603050405020304" pitchFamily="18" charset="0"/>
                <a:ea typeface="华文新魏" panose="02010800040101010101" pitchFamily="2" charset="-122"/>
                <a:cs typeface="Times New Roman" panose="02020603050405020304" pitchFamily="18" charset="0"/>
              </a:rPr>
              <a:t> </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       </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博士    </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4</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分；  硕士</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3</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分；    本科    </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2</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分；   专科及以下     </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1</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分等</a:t>
            </a:r>
            <a:endParaRPr lang="zh-CN" altLang="en-US" sz="2400" dirty="0">
              <a:latin typeface="Times New Roman" panose="02020603050405020304" pitchFamily="18" charset="0"/>
              <a:ea typeface="华文新魏" panose="02010800040101010101" pitchFamily="2" charset="-122"/>
              <a:cs typeface="Times New Roman" panose="02020603050405020304" pitchFamily="18" charset="0"/>
            </a:endParaRPr>
          </a:p>
        </p:txBody>
      </p:sp>
      <p:sp>
        <p:nvSpPr>
          <p:cNvPr id="3" name="文本框 2"/>
          <p:cNvSpPr txBox="1"/>
          <p:nvPr/>
        </p:nvSpPr>
        <p:spPr>
          <a:xfrm>
            <a:off x="1275644" y="914400"/>
            <a:ext cx="9098845" cy="3046988"/>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注</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1</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在实际的多因素评价问题中，许多因素是可以量化的，比如评价学生的表现，则学生的各门课的得分和出勤率是客观的可以量化的量；在考虑职工的晋升问题时，职工的工龄本身是量化的。但有些量的大小和重要性是不成比例的。比如，学生的成绩得分，</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80</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和</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90</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的差距与</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30</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和</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40</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分的差距重要性是不一样的。因此，对一些量，可以分成几个段进行量化。比如对学生的成绩可以分成</a:t>
            </a:r>
            <a:endPar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endParaRPr>
          </a:p>
          <a:p>
            <a:r>
              <a:rPr lang="en-US" altLang="zh-CN" sz="2400" dirty="0">
                <a:latin typeface="Times New Roman" panose="02020603050405020304" pitchFamily="18" charset="0"/>
                <a:ea typeface="华文新魏" panose="02010800040101010101" pitchFamily="2" charset="-122"/>
                <a:cs typeface="Times New Roman" panose="02020603050405020304" pitchFamily="18" charset="0"/>
              </a:rPr>
              <a:t> </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   90-100  4</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分；</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75-89  3</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分； </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60-74  2</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分；</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60</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以下  </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0.5</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分；工龄也可以分为  </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1-5</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年   </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1</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分；</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6-15</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年    </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2</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分；</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16-32</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年  </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3</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分；</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32</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年以上  </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4</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分等。  </a:t>
            </a:r>
            <a:endParaRPr lang="zh-CN" altLang="en-US" sz="2400" dirty="0">
              <a:latin typeface="Times New Roman" panose="02020603050405020304" pitchFamily="18" charset="0"/>
              <a:ea typeface="华文新魏" panose="02010800040101010101" pitchFamily="2" charset="-122"/>
              <a:cs typeface="Times New Roman" panose="02020603050405020304" pitchFamily="18" charset="0"/>
            </a:endParaRPr>
          </a:p>
        </p:txBody>
      </p:sp>
      <p:sp>
        <p:nvSpPr>
          <p:cNvPr id="4" name="文本框 3"/>
          <p:cNvSpPr txBox="1"/>
          <p:nvPr/>
        </p:nvSpPr>
        <p:spPr>
          <a:xfrm>
            <a:off x="1275644" y="5000978"/>
            <a:ext cx="9098845" cy="830997"/>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在对各属性值划分等级后，可以直接归一化获得权向量。再利用组合权向量进行排序。</a:t>
            </a:r>
            <a:endParaRPr lang="zh-CN" altLang="en-US" sz="2400" dirty="0">
              <a:latin typeface="Times New Roman" panose="02020603050405020304" pitchFamily="18" charset="0"/>
              <a:ea typeface="华文新魏" panose="02010800040101010101" pitchFamily="2" charset="-122"/>
              <a:cs typeface="Times New Roman" panose="02020603050405020304" pitchFamily="18" charset="0"/>
            </a:endParaRPr>
          </a:p>
        </p:txBody>
      </p:sp>
    </p:spTree>
    <p:extLst>
      <p:ext uri="{BB962C8B-B14F-4D97-AF65-F5344CB8AC3E}">
        <p14:creationId xmlns:p14="http://schemas.microsoft.com/office/powerpoint/2010/main" val="393689715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140178" y="891822"/>
            <a:ext cx="4380089" cy="461665"/>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例：设</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5</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名职工的情况分别为</a:t>
            </a:r>
            <a:endParaRPr lang="zh-CN" altLang="en-US" sz="2400" dirty="0">
              <a:latin typeface="Times New Roman" panose="02020603050405020304" pitchFamily="18" charset="0"/>
              <a:ea typeface="华文新魏" panose="02010800040101010101" pitchFamily="2" charset="-122"/>
              <a:cs typeface="Times New Roman" panose="02020603050405020304" pitchFamily="18" charset="0"/>
            </a:endParaRPr>
          </a:p>
        </p:txBody>
      </p:sp>
      <p:graphicFrame>
        <p:nvGraphicFramePr>
          <p:cNvPr id="3" name="表格 2"/>
          <p:cNvGraphicFramePr>
            <a:graphicFrameLocks noGrp="1"/>
          </p:cNvGraphicFramePr>
          <p:nvPr>
            <p:extLst>
              <p:ext uri="{D42A27DB-BD31-4B8C-83A1-F6EECF244321}">
                <p14:modId xmlns:p14="http://schemas.microsoft.com/office/powerpoint/2010/main" val="1551756881"/>
              </p:ext>
            </p:extLst>
          </p:nvPr>
        </p:nvGraphicFramePr>
        <p:xfrm>
          <a:off x="1772356" y="1622777"/>
          <a:ext cx="8128000" cy="2743200"/>
        </p:xfrm>
        <a:graphic>
          <a:graphicData uri="http://schemas.openxmlformats.org/drawingml/2006/table">
            <a:tbl>
              <a:tblPr firstRow="1" bandRow="1">
                <a:tableStyleId>{5C22544A-7EE6-4342-B048-85BDC9FD1C3A}</a:tableStyleId>
              </a:tblPr>
              <a:tblGrid>
                <a:gridCol w="1625600"/>
                <a:gridCol w="1625600"/>
                <a:gridCol w="1625600"/>
                <a:gridCol w="1625600"/>
                <a:gridCol w="1625600"/>
              </a:tblGrid>
              <a:tr h="370840">
                <a:tc>
                  <a:txBody>
                    <a:bodyPr/>
                    <a:lstStyle/>
                    <a:p>
                      <a:pPr algn="ct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职工</a:t>
                      </a:r>
                      <a:endParaRPr lang="zh-CN" altLang="en-US" sz="2400" dirty="0">
                        <a:latin typeface="Times New Roman" panose="02020603050405020304" pitchFamily="18" charset="0"/>
                        <a:ea typeface="华文新魏" panose="02010800040101010101" pitchFamily="2" charset="-122"/>
                        <a:cs typeface="Times New Roman" panose="02020603050405020304" pitchFamily="18" charset="0"/>
                      </a:endParaRPr>
                    </a:p>
                  </a:txBody>
                  <a:tcPr/>
                </a:tc>
                <a:tc>
                  <a:txBody>
                    <a:bodyPr/>
                    <a:lstStyle/>
                    <a:p>
                      <a:pPr algn="ct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工作年限</a:t>
                      </a:r>
                      <a:endParaRPr lang="zh-CN" altLang="en-US" sz="2400" dirty="0">
                        <a:latin typeface="Times New Roman" panose="02020603050405020304" pitchFamily="18" charset="0"/>
                        <a:ea typeface="华文新魏" panose="02010800040101010101" pitchFamily="2" charset="-122"/>
                        <a:cs typeface="Times New Roman" panose="02020603050405020304" pitchFamily="18" charset="0"/>
                      </a:endParaRPr>
                    </a:p>
                  </a:txBody>
                  <a:tcPr/>
                </a:tc>
                <a:tc>
                  <a:txBody>
                    <a:bodyPr/>
                    <a:lstStyle/>
                    <a:p>
                      <a:pPr algn="ct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教育程度</a:t>
                      </a:r>
                      <a:endParaRPr lang="zh-CN" altLang="en-US" sz="2400" dirty="0">
                        <a:latin typeface="Times New Roman" panose="02020603050405020304" pitchFamily="18" charset="0"/>
                        <a:ea typeface="华文新魏" panose="02010800040101010101" pitchFamily="2" charset="-122"/>
                        <a:cs typeface="Times New Roman" panose="02020603050405020304" pitchFamily="18" charset="0"/>
                      </a:endParaRPr>
                    </a:p>
                  </a:txBody>
                  <a:tcPr/>
                </a:tc>
                <a:tc>
                  <a:txBody>
                    <a:bodyPr/>
                    <a:lstStyle/>
                    <a:p>
                      <a:pPr algn="ct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工作能力</a:t>
                      </a:r>
                      <a:endParaRPr lang="zh-CN" altLang="en-US" sz="2400" dirty="0">
                        <a:latin typeface="Times New Roman" panose="02020603050405020304" pitchFamily="18" charset="0"/>
                        <a:ea typeface="华文新魏" panose="02010800040101010101" pitchFamily="2" charset="-122"/>
                        <a:cs typeface="Times New Roman" panose="02020603050405020304" pitchFamily="18" charset="0"/>
                      </a:endParaRPr>
                    </a:p>
                  </a:txBody>
                  <a:tcPr/>
                </a:tc>
                <a:tc>
                  <a:txBody>
                    <a:bodyPr/>
                    <a:lstStyle/>
                    <a:p>
                      <a:pPr algn="ct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道德品质</a:t>
                      </a:r>
                      <a:endParaRPr lang="zh-CN" altLang="en-US" sz="2400" dirty="0">
                        <a:latin typeface="Times New Roman" panose="02020603050405020304" pitchFamily="18" charset="0"/>
                        <a:ea typeface="华文新魏" panose="02010800040101010101" pitchFamily="2" charset="-122"/>
                        <a:cs typeface="Times New Roman" panose="02020603050405020304" pitchFamily="18" charset="0"/>
                      </a:endParaRPr>
                    </a:p>
                  </a:txBody>
                  <a:tcPr/>
                </a:tc>
              </a:tr>
              <a:tr h="370840">
                <a:tc>
                  <a:txBody>
                    <a:bodyPr/>
                    <a:lstStyle/>
                    <a:p>
                      <a:pPr algn="ct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A</a:t>
                      </a:r>
                      <a:endParaRPr lang="zh-CN" altLang="en-US" sz="2400" dirty="0">
                        <a:latin typeface="Times New Roman" panose="02020603050405020304" pitchFamily="18" charset="0"/>
                        <a:ea typeface="华文新魏" panose="02010800040101010101" pitchFamily="2" charset="-122"/>
                        <a:cs typeface="Times New Roman" panose="02020603050405020304" pitchFamily="18" charset="0"/>
                      </a:endParaRPr>
                    </a:p>
                  </a:txBody>
                  <a:tcPr/>
                </a:tc>
                <a:tc>
                  <a:txBody>
                    <a:bodyPr/>
                    <a:lstStyle/>
                    <a:p>
                      <a:pPr algn="ct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15</a:t>
                      </a:r>
                      <a:endParaRPr lang="zh-CN" altLang="en-US" sz="2400" dirty="0">
                        <a:latin typeface="Times New Roman" panose="02020603050405020304" pitchFamily="18" charset="0"/>
                        <a:ea typeface="华文新魏" panose="02010800040101010101" pitchFamily="2" charset="-122"/>
                        <a:cs typeface="Times New Roman" panose="02020603050405020304" pitchFamily="18" charset="0"/>
                      </a:endParaRPr>
                    </a:p>
                  </a:txBody>
                  <a:tcPr/>
                </a:tc>
                <a:tc>
                  <a:txBody>
                    <a:bodyPr/>
                    <a:lstStyle/>
                    <a:p>
                      <a:pPr algn="ct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硕士</a:t>
                      </a:r>
                      <a:endParaRPr lang="zh-CN" altLang="en-US" sz="2400" dirty="0">
                        <a:latin typeface="Times New Roman" panose="02020603050405020304" pitchFamily="18" charset="0"/>
                        <a:ea typeface="华文新魏" panose="02010800040101010101" pitchFamily="2" charset="-122"/>
                        <a:cs typeface="Times New Roman" panose="02020603050405020304" pitchFamily="18" charset="0"/>
                      </a:endParaRPr>
                    </a:p>
                  </a:txBody>
                  <a:tcPr/>
                </a:tc>
                <a:tc>
                  <a:txBody>
                    <a:bodyPr/>
                    <a:lstStyle/>
                    <a:p>
                      <a:pPr algn="ct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B</a:t>
                      </a:r>
                      <a:endParaRPr lang="zh-CN" altLang="en-US" sz="2400" dirty="0">
                        <a:latin typeface="Times New Roman" panose="02020603050405020304" pitchFamily="18" charset="0"/>
                        <a:ea typeface="华文新魏" panose="02010800040101010101" pitchFamily="2" charset="-122"/>
                        <a:cs typeface="Times New Roman" panose="02020603050405020304" pitchFamily="18" charset="0"/>
                      </a:endParaRPr>
                    </a:p>
                  </a:txBody>
                  <a:tcPr/>
                </a:tc>
                <a:tc>
                  <a:txBody>
                    <a:bodyPr/>
                    <a:lstStyle/>
                    <a:p>
                      <a:pPr algn="ct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B</a:t>
                      </a:r>
                      <a:endParaRPr lang="zh-CN" altLang="en-US" sz="2400" dirty="0">
                        <a:latin typeface="Times New Roman" panose="02020603050405020304" pitchFamily="18" charset="0"/>
                        <a:ea typeface="华文新魏" panose="02010800040101010101" pitchFamily="2" charset="-122"/>
                        <a:cs typeface="Times New Roman" panose="02020603050405020304" pitchFamily="18" charset="0"/>
                      </a:endParaRPr>
                    </a:p>
                  </a:txBody>
                  <a:tcPr/>
                </a:tc>
              </a:tr>
              <a:tr h="370840">
                <a:tc>
                  <a:txBody>
                    <a:bodyPr/>
                    <a:lstStyle/>
                    <a:p>
                      <a:pPr algn="ct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B</a:t>
                      </a:r>
                      <a:endParaRPr lang="zh-CN" altLang="en-US" sz="2400" dirty="0">
                        <a:latin typeface="Times New Roman" panose="02020603050405020304" pitchFamily="18" charset="0"/>
                        <a:ea typeface="华文新魏" panose="02010800040101010101" pitchFamily="2" charset="-122"/>
                        <a:cs typeface="Times New Roman" panose="02020603050405020304" pitchFamily="18" charset="0"/>
                      </a:endParaRPr>
                    </a:p>
                  </a:txBody>
                  <a:tcPr/>
                </a:tc>
                <a:tc>
                  <a:txBody>
                    <a:bodyPr/>
                    <a:lstStyle/>
                    <a:p>
                      <a:pPr algn="ct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8</a:t>
                      </a:r>
                      <a:endParaRPr lang="zh-CN" altLang="en-US" sz="2400" dirty="0">
                        <a:latin typeface="Times New Roman" panose="02020603050405020304" pitchFamily="18" charset="0"/>
                        <a:ea typeface="华文新魏" panose="02010800040101010101" pitchFamily="2" charset="-122"/>
                        <a:cs typeface="Times New Roman" panose="02020603050405020304" pitchFamily="18" charset="0"/>
                      </a:endParaRPr>
                    </a:p>
                  </a:txBody>
                  <a:tcPr/>
                </a:tc>
                <a:tc>
                  <a:txBody>
                    <a:bodyPr/>
                    <a:lstStyle/>
                    <a:p>
                      <a:pPr algn="ct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博士</a:t>
                      </a:r>
                      <a:endParaRPr lang="zh-CN" altLang="en-US" sz="2400" dirty="0">
                        <a:latin typeface="Times New Roman" panose="02020603050405020304" pitchFamily="18" charset="0"/>
                        <a:ea typeface="华文新魏" panose="02010800040101010101" pitchFamily="2" charset="-122"/>
                        <a:cs typeface="Times New Roman" panose="02020603050405020304" pitchFamily="18" charset="0"/>
                      </a:endParaRPr>
                    </a:p>
                  </a:txBody>
                  <a:tcPr/>
                </a:tc>
                <a:tc>
                  <a:txBody>
                    <a:bodyPr/>
                    <a:lstStyle/>
                    <a:p>
                      <a:pPr algn="ct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A</a:t>
                      </a:r>
                      <a:endParaRPr lang="zh-CN" altLang="en-US" sz="2400" dirty="0">
                        <a:latin typeface="Times New Roman" panose="02020603050405020304" pitchFamily="18" charset="0"/>
                        <a:ea typeface="华文新魏" panose="02010800040101010101" pitchFamily="2" charset="-122"/>
                        <a:cs typeface="Times New Roman" panose="02020603050405020304" pitchFamily="18" charset="0"/>
                      </a:endParaRPr>
                    </a:p>
                  </a:txBody>
                  <a:tcPr/>
                </a:tc>
                <a:tc>
                  <a:txBody>
                    <a:bodyPr/>
                    <a:lstStyle/>
                    <a:p>
                      <a:pPr algn="ct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B</a:t>
                      </a:r>
                      <a:endParaRPr lang="zh-CN" altLang="en-US" sz="2400" dirty="0">
                        <a:latin typeface="Times New Roman" panose="02020603050405020304" pitchFamily="18" charset="0"/>
                        <a:ea typeface="华文新魏" panose="02010800040101010101" pitchFamily="2" charset="-122"/>
                        <a:cs typeface="Times New Roman" panose="02020603050405020304" pitchFamily="18" charset="0"/>
                      </a:endParaRPr>
                    </a:p>
                  </a:txBody>
                  <a:tcPr/>
                </a:tc>
              </a:tr>
              <a:tr h="370840">
                <a:tc>
                  <a:txBody>
                    <a:bodyPr/>
                    <a:lstStyle/>
                    <a:p>
                      <a:pPr algn="ct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C</a:t>
                      </a:r>
                      <a:endParaRPr lang="zh-CN" altLang="en-US" sz="2400" dirty="0">
                        <a:latin typeface="Times New Roman" panose="02020603050405020304" pitchFamily="18" charset="0"/>
                        <a:ea typeface="华文新魏" panose="02010800040101010101" pitchFamily="2" charset="-122"/>
                        <a:cs typeface="Times New Roman" panose="02020603050405020304" pitchFamily="18" charset="0"/>
                      </a:endParaRPr>
                    </a:p>
                  </a:txBody>
                  <a:tcPr/>
                </a:tc>
                <a:tc>
                  <a:txBody>
                    <a:bodyPr/>
                    <a:lstStyle/>
                    <a:p>
                      <a:pPr algn="ct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30</a:t>
                      </a:r>
                      <a:endParaRPr lang="zh-CN" altLang="en-US" sz="2400" dirty="0">
                        <a:latin typeface="Times New Roman" panose="02020603050405020304" pitchFamily="18" charset="0"/>
                        <a:ea typeface="华文新魏" panose="02010800040101010101" pitchFamily="2" charset="-122"/>
                        <a:cs typeface="Times New Roman" panose="02020603050405020304" pitchFamily="18" charset="0"/>
                      </a:endParaRPr>
                    </a:p>
                  </a:txBody>
                  <a:tcPr/>
                </a:tc>
                <a:tc>
                  <a:txBody>
                    <a:bodyPr/>
                    <a:lstStyle/>
                    <a:p>
                      <a:pPr algn="ct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专科</a:t>
                      </a:r>
                      <a:endParaRPr lang="zh-CN" altLang="en-US" sz="2400" dirty="0">
                        <a:latin typeface="Times New Roman" panose="02020603050405020304" pitchFamily="18" charset="0"/>
                        <a:ea typeface="华文新魏" panose="02010800040101010101" pitchFamily="2" charset="-122"/>
                        <a:cs typeface="Times New Roman" panose="02020603050405020304" pitchFamily="18" charset="0"/>
                      </a:endParaRPr>
                    </a:p>
                  </a:txBody>
                  <a:tcPr/>
                </a:tc>
                <a:tc>
                  <a:txBody>
                    <a:bodyPr/>
                    <a:lstStyle/>
                    <a:p>
                      <a:pPr algn="ct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C</a:t>
                      </a:r>
                      <a:endParaRPr lang="zh-CN" altLang="en-US" sz="2400" dirty="0">
                        <a:latin typeface="Times New Roman" panose="02020603050405020304" pitchFamily="18" charset="0"/>
                        <a:ea typeface="华文新魏" panose="02010800040101010101" pitchFamily="2" charset="-122"/>
                        <a:cs typeface="Times New Roman" panose="02020603050405020304" pitchFamily="18" charset="0"/>
                      </a:endParaRPr>
                    </a:p>
                  </a:txBody>
                  <a:tcPr/>
                </a:tc>
                <a:tc>
                  <a:txBody>
                    <a:bodyPr/>
                    <a:lstStyle/>
                    <a:p>
                      <a:pPr algn="ct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A</a:t>
                      </a:r>
                      <a:endParaRPr lang="zh-CN" altLang="en-US" sz="2400" dirty="0">
                        <a:latin typeface="Times New Roman" panose="02020603050405020304" pitchFamily="18" charset="0"/>
                        <a:ea typeface="华文新魏" panose="02010800040101010101" pitchFamily="2" charset="-122"/>
                        <a:cs typeface="Times New Roman" panose="02020603050405020304" pitchFamily="18" charset="0"/>
                      </a:endParaRPr>
                    </a:p>
                  </a:txBody>
                  <a:tcPr/>
                </a:tc>
              </a:tr>
              <a:tr h="370840">
                <a:tc>
                  <a:txBody>
                    <a:bodyPr/>
                    <a:lstStyle/>
                    <a:p>
                      <a:pPr algn="ct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D</a:t>
                      </a:r>
                      <a:endParaRPr lang="zh-CN" altLang="en-US" sz="2400" dirty="0">
                        <a:latin typeface="Times New Roman" panose="02020603050405020304" pitchFamily="18" charset="0"/>
                        <a:ea typeface="华文新魏" panose="02010800040101010101" pitchFamily="2" charset="-122"/>
                        <a:cs typeface="Times New Roman" panose="02020603050405020304" pitchFamily="18" charset="0"/>
                      </a:endParaRPr>
                    </a:p>
                  </a:txBody>
                  <a:tcPr/>
                </a:tc>
                <a:tc>
                  <a:txBody>
                    <a:bodyPr/>
                    <a:lstStyle/>
                    <a:p>
                      <a:pPr algn="ct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20</a:t>
                      </a:r>
                      <a:endParaRPr lang="zh-CN" altLang="en-US" sz="2400" dirty="0">
                        <a:latin typeface="Times New Roman" panose="02020603050405020304" pitchFamily="18" charset="0"/>
                        <a:ea typeface="华文新魏" panose="02010800040101010101" pitchFamily="2" charset="-122"/>
                        <a:cs typeface="Times New Roman" panose="02020603050405020304" pitchFamily="18" charset="0"/>
                      </a:endParaRPr>
                    </a:p>
                  </a:txBody>
                  <a:tcPr/>
                </a:tc>
                <a:tc>
                  <a:txBody>
                    <a:bodyPr/>
                    <a:lstStyle/>
                    <a:p>
                      <a:pPr algn="ct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本科</a:t>
                      </a:r>
                      <a:endParaRPr lang="zh-CN" altLang="en-US" sz="2400" dirty="0">
                        <a:latin typeface="Times New Roman" panose="02020603050405020304" pitchFamily="18" charset="0"/>
                        <a:ea typeface="华文新魏" panose="02010800040101010101" pitchFamily="2" charset="-122"/>
                        <a:cs typeface="Times New Roman" panose="02020603050405020304" pitchFamily="18" charset="0"/>
                      </a:endParaRPr>
                    </a:p>
                  </a:txBody>
                  <a:tcPr/>
                </a:tc>
                <a:tc>
                  <a:txBody>
                    <a:bodyPr/>
                    <a:lstStyle/>
                    <a:p>
                      <a:pPr algn="ct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B</a:t>
                      </a:r>
                      <a:endParaRPr lang="zh-CN" altLang="en-US" sz="2400" dirty="0">
                        <a:latin typeface="Times New Roman" panose="02020603050405020304" pitchFamily="18" charset="0"/>
                        <a:ea typeface="华文新魏" panose="02010800040101010101" pitchFamily="2" charset="-122"/>
                        <a:cs typeface="Times New Roman" panose="02020603050405020304" pitchFamily="18" charset="0"/>
                      </a:endParaRPr>
                    </a:p>
                  </a:txBody>
                  <a:tcPr/>
                </a:tc>
                <a:tc>
                  <a:txBody>
                    <a:bodyPr/>
                    <a:lstStyle/>
                    <a:p>
                      <a:pPr algn="ct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B</a:t>
                      </a:r>
                      <a:endParaRPr lang="zh-CN" altLang="en-US" sz="2400" dirty="0">
                        <a:latin typeface="Times New Roman" panose="02020603050405020304" pitchFamily="18" charset="0"/>
                        <a:ea typeface="华文新魏" panose="02010800040101010101" pitchFamily="2" charset="-122"/>
                        <a:cs typeface="Times New Roman" panose="02020603050405020304" pitchFamily="18" charset="0"/>
                      </a:endParaRPr>
                    </a:p>
                  </a:txBody>
                  <a:tcPr/>
                </a:tc>
              </a:tr>
              <a:tr h="370840">
                <a:tc>
                  <a:txBody>
                    <a:bodyPr/>
                    <a:lstStyle/>
                    <a:p>
                      <a:pPr algn="ct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E</a:t>
                      </a:r>
                      <a:endParaRPr lang="zh-CN" altLang="en-US" sz="2400" dirty="0">
                        <a:latin typeface="Times New Roman" panose="02020603050405020304" pitchFamily="18" charset="0"/>
                        <a:ea typeface="华文新魏" panose="02010800040101010101" pitchFamily="2" charset="-122"/>
                        <a:cs typeface="Times New Roman" panose="02020603050405020304" pitchFamily="18" charset="0"/>
                      </a:endParaRPr>
                    </a:p>
                  </a:txBody>
                  <a:tcPr/>
                </a:tc>
                <a:tc>
                  <a:txBody>
                    <a:bodyPr/>
                    <a:lstStyle/>
                    <a:p>
                      <a:pPr algn="ct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27</a:t>
                      </a:r>
                      <a:endParaRPr lang="zh-CN" altLang="en-US" sz="2400" dirty="0">
                        <a:latin typeface="Times New Roman" panose="02020603050405020304" pitchFamily="18" charset="0"/>
                        <a:ea typeface="华文新魏" panose="02010800040101010101" pitchFamily="2" charset="-122"/>
                        <a:cs typeface="Times New Roman" panose="02020603050405020304" pitchFamily="18" charset="0"/>
                      </a:endParaRPr>
                    </a:p>
                  </a:txBody>
                  <a:tcPr/>
                </a:tc>
                <a:tc>
                  <a:txBody>
                    <a:bodyPr/>
                    <a:lstStyle/>
                    <a:p>
                      <a:pPr algn="ct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本科</a:t>
                      </a:r>
                      <a:endParaRPr lang="zh-CN" altLang="en-US" sz="2400" dirty="0">
                        <a:latin typeface="Times New Roman" panose="02020603050405020304" pitchFamily="18" charset="0"/>
                        <a:ea typeface="华文新魏" panose="02010800040101010101" pitchFamily="2" charset="-122"/>
                        <a:cs typeface="Times New Roman" panose="02020603050405020304" pitchFamily="18" charset="0"/>
                      </a:endParaRPr>
                    </a:p>
                  </a:txBody>
                  <a:tcPr/>
                </a:tc>
                <a:tc>
                  <a:txBody>
                    <a:bodyPr/>
                    <a:lstStyle/>
                    <a:p>
                      <a:pPr algn="ct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D</a:t>
                      </a:r>
                      <a:endParaRPr lang="zh-CN" altLang="en-US" sz="2400" dirty="0">
                        <a:latin typeface="Times New Roman" panose="02020603050405020304" pitchFamily="18" charset="0"/>
                        <a:ea typeface="华文新魏" panose="02010800040101010101" pitchFamily="2" charset="-122"/>
                        <a:cs typeface="Times New Roman" panose="02020603050405020304" pitchFamily="18" charset="0"/>
                      </a:endParaRPr>
                    </a:p>
                  </a:txBody>
                  <a:tcPr/>
                </a:tc>
                <a:tc>
                  <a:txBody>
                    <a:bodyPr/>
                    <a:lstStyle/>
                    <a:p>
                      <a:pPr algn="ct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B</a:t>
                      </a:r>
                      <a:endParaRPr lang="zh-CN" altLang="en-US" sz="2400" dirty="0">
                        <a:latin typeface="Times New Roman" panose="02020603050405020304" pitchFamily="18" charset="0"/>
                        <a:ea typeface="华文新魏" panose="02010800040101010101" pitchFamily="2" charset="-122"/>
                        <a:cs typeface="Times New Roman" panose="02020603050405020304" pitchFamily="18" charset="0"/>
                      </a:endParaRPr>
                    </a:p>
                  </a:txBody>
                  <a:tcPr/>
                </a:tc>
              </a:tr>
            </a:tbl>
          </a:graphicData>
        </a:graphic>
      </p:graphicFrame>
      <p:sp>
        <p:nvSpPr>
          <p:cNvPr id="4" name="文本框 3"/>
          <p:cNvSpPr txBox="1"/>
          <p:nvPr/>
        </p:nvSpPr>
        <p:spPr>
          <a:xfrm>
            <a:off x="1140178" y="4718756"/>
            <a:ext cx="8636000" cy="461665"/>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分别利用熵权法和层次分析法对他们作升值排序</a:t>
            </a:r>
            <a:endParaRPr lang="zh-CN" altLang="en-US" sz="2400" dirty="0">
              <a:latin typeface="Times New Roman" panose="02020603050405020304" pitchFamily="18" charset="0"/>
              <a:ea typeface="华文新魏" panose="02010800040101010101" pitchFamily="2" charset="-122"/>
              <a:cs typeface="Times New Roman" panose="02020603050405020304" pitchFamily="18" charset="0"/>
            </a:endParaRPr>
          </a:p>
        </p:txBody>
      </p:sp>
    </p:spTree>
    <p:extLst>
      <p:ext uri="{BB962C8B-B14F-4D97-AF65-F5344CB8AC3E}">
        <p14:creationId xmlns:p14="http://schemas.microsoft.com/office/powerpoint/2010/main" val="375633923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106333" y="2438400"/>
            <a:ext cx="5511800" cy="923330"/>
          </a:xfrm>
          <a:prstGeom prst="rect">
            <a:avLst/>
          </a:prstGeom>
          <a:noFill/>
        </p:spPr>
        <p:txBody>
          <a:bodyPr wrap="square" rtlCol="0">
            <a:spAutoFit/>
          </a:bodyPr>
          <a:lstStyle/>
          <a:p>
            <a:r>
              <a:rPr lang="zh-CN" altLang="en-US" sz="5400" dirty="0" smtClean="0">
                <a:latin typeface="华文彩云" panose="02010800040101010101" pitchFamily="2" charset="-122"/>
                <a:ea typeface="华文彩云" panose="02010800040101010101" pitchFamily="2" charset="-122"/>
              </a:rPr>
              <a:t>建模练习</a:t>
            </a:r>
            <a:endParaRPr lang="zh-CN" altLang="en-US" sz="5400" dirty="0">
              <a:latin typeface="华文彩云" panose="02010800040101010101" pitchFamily="2" charset="-122"/>
              <a:ea typeface="华文彩云" panose="02010800040101010101" pitchFamily="2" charset="-122"/>
            </a:endParaRPr>
          </a:p>
        </p:txBody>
      </p:sp>
    </p:spTree>
    <p:extLst>
      <p:ext uri="{BB962C8B-B14F-4D97-AF65-F5344CB8AC3E}">
        <p14:creationId xmlns:p14="http://schemas.microsoft.com/office/powerpoint/2010/main" val="271253142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895149" y="667548"/>
            <a:ext cx="10366408" cy="5355312"/>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US" altLang="zh-CN" kern="100" dirty="0">
                <a:latin typeface="楷体" panose="02010609060101010101" pitchFamily="49" charset="-122"/>
                <a:ea typeface="宋体" panose="02010600030101010101" pitchFamily="2" charset="-122"/>
                <a:cs typeface="楷体" panose="02010609060101010101" pitchFamily="49" charset="-122"/>
              </a:rPr>
              <a:t>2018</a:t>
            </a:r>
            <a:r>
              <a:rPr lang="zh-CN" altLang="zh-CN" kern="100" dirty="0">
                <a:latin typeface="Times New Roman" panose="02020603050405020304" pitchFamily="18" charset="0"/>
                <a:ea typeface="楷体" panose="02010609060101010101" pitchFamily="49" charset="-122"/>
                <a:cs typeface="楷体" panose="02010609060101010101" pitchFamily="49" charset="-122"/>
              </a:rPr>
              <a:t>年中国研究生数学建模竞赛</a:t>
            </a:r>
            <a:r>
              <a:rPr lang="en-US" altLang="zh-CN" kern="100" dirty="0">
                <a:latin typeface="Times New Roman" panose="02020603050405020304" pitchFamily="18" charset="0"/>
                <a:ea typeface="楷体" panose="02010609060101010101" pitchFamily="49" charset="-122"/>
                <a:cs typeface="楷体" panose="02010609060101010101" pitchFamily="49" charset="-122"/>
              </a:rPr>
              <a:t>C</a:t>
            </a:r>
            <a:r>
              <a:rPr lang="zh-CN" altLang="zh-CN" kern="100" dirty="0" smtClean="0">
                <a:latin typeface="Times New Roman" panose="02020603050405020304" pitchFamily="18" charset="0"/>
                <a:ea typeface="楷体" panose="02010609060101010101" pitchFamily="49" charset="-122"/>
                <a:cs typeface="楷体" panose="02010609060101010101" pitchFamily="49" charset="-122"/>
              </a:rPr>
              <a:t>题</a:t>
            </a:r>
            <a:r>
              <a:rPr lang="en-US" altLang="zh-CN" sz="2400" kern="100" dirty="0">
                <a:latin typeface="方正小标宋简体"/>
                <a:ea typeface="宋体" panose="02010600030101010101" pitchFamily="2" charset="-122"/>
              </a:rPr>
              <a:t> </a:t>
            </a:r>
            <a:endParaRPr lang="zh-CN" altLang="zh-CN" sz="1400" kern="100" dirty="0">
              <a:latin typeface="Times New Roman" panose="02020603050405020304" pitchFamily="18" charset="0"/>
              <a:ea typeface="宋体" panose="02010600030101010101" pitchFamily="2" charset="-122"/>
            </a:endParaRPr>
          </a:p>
          <a:p>
            <a:pPr indent="190500" algn="ctr">
              <a:spcAft>
                <a:spcPts val="0"/>
              </a:spcAft>
            </a:pPr>
            <a:endParaRPr lang="en-US" altLang="zh-CN" sz="2400" kern="100" dirty="0" smtClean="0">
              <a:latin typeface="Times New Roman" panose="02020603050405020304" pitchFamily="18" charset="0"/>
              <a:ea typeface="方正小标宋简体"/>
            </a:endParaRPr>
          </a:p>
          <a:p>
            <a:pPr indent="190500" algn="ctr">
              <a:spcAft>
                <a:spcPts val="0"/>
              </a:spcAft>
            </a:pPr>
            <a:r>
              <a:rPr lang="zh-CN" altLang="en-US" sz="2400" kern="100" dirty="0" smtClean="0">
                <a:latin typeface="Times New Roman" panose="02020603050405020304" pitchFamily="18" charset="0"/>
                <a:ea typeface="方正小标宋简体"/>
              </a:rPr>
              <a:t>建模练习</a:t>
            </a:r>
            <a:r>
              <a:rPr lang="en-US" altLang="zh-CN" sz="2400" kern="100" dirty="0" smtClean="0">
                <a:latin typeface="Times New Roman" panose="02020603050405020304" pitchFamily="18" charset="0"/>
                <a:ea typeface="方正小标宋简体"/>
              </a:rPr>
              <a:t>1</a:t>
            </a:r>
            <a:r>
              <a:rPr lang="zh-CN" altLang="en-US" sz="2400" kern="100" dirty="0" smtClean="0">
                <a:latin typeface="Times New Roman" panose="02020603050405020304" pitchFamily="18" charset="0"/>
                <a:ea typeface="方正小标宋简体"/>
              </a:rPr>
              <a:t>：</a:t>
            </a:r>
            <a:r>
              <a:rPr lang="zh-CN" altLang="zh-CN" sz="2400" kern="100" dirty="0" smtClean="0">
                <a:latin typeface="Times New Roman" panose="02020603050405020304" pitchFamily="18" charset="0"/>
                <a:ea typeface="方正小标宋简体"/>
              </a:rPr>
              <a:t>对</a:t>
            </a:r>
            <a:r>
              <a:rPr lang="zh-CN" altLang="zh-CN" sz="2400" kern="100" dirty="0">
                <a:latin typeface="Times New Roman" panose="02020603050405020304" pitchFamily="18" charset="0"/>
                <a:ea typeface="方正小标宋简体"/>
              </a:rPr>
              <a:t>恐怖袭击事件记录数据的量化分析</a:t>
            </a:r>
            <a:endParaRPr lang="zh-CN" altLang="zh-CN" sz="1400" kern="100" dirty="0">
              <a:latin typeface="Times New Roman" panose="02020603050405020304" pitchFamily="18" charset="0"/>
              <a:ea typeface="宋体" panose="02010600030101010101" pitchFamily="2" charset="-122"/>
            </a:endParaRPr>
          </a:p>
          <a:p>
            <a:pPr indent="304800" algn="just">
              <a:lnSpc>
                <a:spcPct val="150000"/>
              </a:lnSpc>
              <a:spcAft>
                <a:spcPts val="0"/>
              </a:spcAft>
            </a:pPr>
            <a:r>
              <a:rPr lang="en-US" altLang="zh-CN" kern="100" dirty="0">
                <a:latin typeface="宋体" panose="02010600030101010101" pitchFamily="2" charset="-122"/>
                <a:ea typeface="宋体" panose="02010600030101010101" pitchFamily="2" charset="-122"/>
              </a:rPr>
              <a:t> </a:t>
            </a:r>
            <a:r>
              <a:rPr lang="zh-CN" altLang="zh-CN" kern="100" dirty="0" smtClean="0">
                <a:latin typeface="Times New Roman" panose="02020603050405020304" pitchFamily="18" charset="0"/>
                <a:ea typeface="宋体" panose="02010600030101010101" pitchFamily="2" charset="-122"/>
              </a:rPr>
              <a:t>恐怖</a:t>
            </a:r>
            <a:r>
              <a:rPr lang="zh-CN" altLang="zh-CN" kern="100" dirty="0">
                <a:latin typeface="Times New Roman" panose="02020603050405020304" pitchFamily="18" charset="0"/>
                <a:ea typeface="宋体" panose="02010600030101010101" pitchFamily="2" charset="-122"/>
              </a:rPr>
              <a:t>袭击是指极端分子或组织人为制造的、针对但不仅限于平民及民用设施的、不符合国际道义的攻击行为，它不仅具有极大的杀伤性与破坏力，能直接造成巨大的人员伤亡和财产损失，而且还给人们带来巨大的心理压力，造成社会一定程度的动荡不安，妨碍正常的工作与生活秩序，进而极大地阻碍经济的发展。</a:t>
            </a:r>
            <a:endParaRPr lang="zh-CN" altLang="zh-CN" sz="1400" kern="100" dirty="0">
              <a:latin typeface="Times New Roman" panose="02020603050405020304" pitchFamily="18" charset="0"/>
              <a:ea typeface="宋体" panose="02010600030101010101" pitchFamily="2" charset="-122"/>
            </a:endParaRPr>
          </a:p>
          <a:p>
            <a:pPr indent="304800" algn="just">
              <a:lnSpc>
                <a:spcPct val="150000"/>
              </a:lnSpc>
              <a:spcAft>
                <a:spcPts val="0"/>
              </a:spcAft>
            </a:pPr>
            <a:r>
              <a:rPr lang="zh-CN" altLang="zh-CN" kern="100" dirty="0">
                <a:latin typeface="Times New Roman" panose="02020603050405020304" pitchFamily="18" charset="0"/>
                <a:ea typeface="宋体" panose="02010600030101010101" pitchFamily="2" charset="-122"/>
              </a:rPr>
              <a:t>恐怖主义是人类的共同威胁，打击恐怖主义是每个国家应该承担的责任。对恐怖袭击事件相关数据的深入分析有助于加深人们对恐怖主义的认识，为反恐防恐提供有价值的信息支持。</a:t>
            </a:r>
            <a:endParaRPr lang="zh-CN" altLang="zh-CN" sz="1400" kern="100" dirty="0">
              <a:latin typeface="Times New Roman" panose="02020603050405020304" pitchFamily="18" charset="0"/>
              <a:ea typeface="宋体" panose="02010600030101010101" pitchFamily="2" charset="-122"/>
            </a:endParaRPr>
          </a:p>
          <a:p>
            <a:pPr indent="304800" algn="just">
              <a:lnSpc>
                <a:spcPct val="150000"/>
              </a:lnSpc>
              <a:spcAft>
                <a:spcPts val="0"/>
              </a:spcAft>
            </a:pPr>
            <a:r>
              <a:rPr lang="zh-CN" altLang="zh-CN" kern="100" dirty="0">
                <a:latin typeface="Times New Roman" panose="02020603050405020304" pitchFamily="18" charset="0"/>
                <a:ea typeface="宋体" panose="02010600030101010101" pitchFamily="2" charset="-122"/>
              </a:rPr>
              <a:t>附件</a:t>
            </a:r>
            <a:r>
              <a:rPr lang="en-US" altLang="zh-CN" kern="100" dirty="0">
                <a:latin typeface="Times New Roman" panose="02020603050405020304" pitchFamily="18" charset="0"/>
                <a:ea typeface="宋体" panose="02010600030101010101" pitchFamily="2" charset="-122"/>
              </a:rPr>
              <a:t>1</a:t>
            </a:r>
            <a:r>
              <a:rPr lang="zh-CN" altLang="zh-CN" kern="100" dirty="0">
                <a:latin typeface="Times New Roman" panose="02020603050405020304" pitchFamily="18" charset="0"/>
                <a:ea typeface="宋体" panose="02010600030101010101" pitchFamily="2" charset="-122"/>
              </a:rPr>
              <a:t>选取了某组织搜集整理的全球恐怖主义数据库（</a:t>
            </a:r>
            <a:r>
              <a:rPr lang="en-US" altLang="zh-CN" kern="100" dirty="0">
                <a:latin typeface="Times New Roman" panose="02020603050405020304" pitchFamily="18" charset="0"/>
                <a:ea typeface="宋体" panose="02010600030101010101" pitchFamily="2" charset="-122"/>
              </a:rPr>
              <a:t>GTD</a:t>
            </a:r>
            <a:r>
              <a:rPr lang="zh-CN" altLang="zh-CN" kern="100" dirty="0">
                <a:latin typeface="Times New Roman" panose="02020603050405020304" pitchFamily="18" charset="0"/>
                <a:ea typeface="宋体" panose="02010600030101010101" pitchFamily="2" charset="-122"/>
              </a:rPr>
              <a:t>）中</a:t>
            </a:r>
            <a:r>
              <a:rPr lang="en-US" altLang="zh-CN" kern="100" dirty="0">
                <a:latin typeface="Times New Roman" panose="02020603050405020304" pitchFamily="18" charset="0"/>
                <a:ea typeface="宋体" panose="02010600030101010101" pitchFamily="2" charset="-122"/>
              </a:rPr>
              <a:t>1998-2017</a:t>
            </a:r>
            <a:r>
              <a:rPr lang="zh-CN" altLang="zh-CN" kern="100" dirty="0">
                <a:latin typeface="Times New Roman" panose="02020603050405020304" pitchFamily="18" charset="0"/>
                <a:ea typeface="宋体" panose="02010600030101010101" pitchFamily="2" charset="-122"/>
              </a:rPr>
              <a:t>年世界上发生的恐怖袭击事件的记录（附件</a:t>
            </a:r>
            <a:r>
              <a:rPr lang="en-US" altLang="zh-CN" kern="100" dirty="0">
                <a:latin typeface="Times New Roman" panose="02020603050405020304" pitchFamily="18" charset="0"/>
                <a:ea typeface="宋体" panose="02010600030101010101" pitchFamily="2" charset="-122"/>
              </a:rPr>
              <a:t>2</a:t>
            </a:r>
            <a:r>
              <a:rPr lang="zh-CN" altLang="zh-CN" kern="100" dirty="0">
                <a:latin typeface="Times New Roman" panose="02020603050405020304" pitchFamily="18" charset="0"/>
                <a:ea typeface="宋体" panose="02010600030101010101" pitchFamily="2" charset="-122"/>
              </a:rPr>
              <a:t>是有关变量的说明，节译自数据库说明文档，原文可以在</a:t>
            </a:r>
            <a:r>
              <a:rPr lang="en-US" altLang="zh-CN" u="sng" kern="100" dirty="0">
                <a:solidFill>
                  <a:srgbClr val="0000FF"/>
                </a:solidFill>
                <a:latin typeface="Times New Roman" panose="02020603050405020304" pitchFamily="18" charset="0"/>
                <a:ea typeface="宋体" panose="02010600030101010101" pitchFamily="2" charset="-122"/>
                <a:hlinkClick r:id="rId2"/>
              </a:rPr>
              <a:t>http://www.start.umd.edu/gtd/</a:t>
            </a:r>
            <a:r>
              <a:rPr lang="zh-CN" altLang="zh-CN" kern="100" dirty="0">
                <a:latin typeface="Times New Roman" panose="02020603050405020304" pitchFamily="18" charset="0"/>
                <a:ea typeface="宋体" panose="02010600030101010101" pitchFamily="2" charset="-122"/>
              </a:rPr>
              <a:t>中下载，由于该文档较长，附件</a:t>
            </a:r>
            <a:r>
              <a:rPr lang="en-US" altLang="zh-CN" kern="100" dirty="0">
                <a:latin typeface="Times New Roman" panose="02020603050405020304" pitchFamily="18" charset="0"/>
                <a:ea typeface="宋体" panose="02010600030101010101" pitchFamily="2" charset="-122"/>
              </a:rPr>
              <a:t>3</a:t>
            </a:r>
            <a:r>
              <a:rPr lang="zh-CN" altLang="zh-CN" kern="100" dirty="0">
                <a:latin typeface="Times New Roman" panose="02020603050405020304" pitchFamily="18" charset="0"/>
                <a:ea typeface="宋体" panose="02010600030101010101" pitchFamily="2" charset="-122"/>
              </a:rPr>
              <a:t>提供了一个内容摘要），需要完成的任务如下：</a:t>
            </a:r>
            <a:endParaRPr lang="zh-CN" altLang="zh-CN" sz="1400" kern="100" dirty="0">
              <a:effectLst/>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106978788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702644" y="776735"/>
            <a:ext cx="10809171" cy="5216813"/>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indent="342900" algn="just">
              <a:lnSpc>
                <a:spcPct val="150000"/>
              </a:lnSpc>
              <a:spcBef>
                <a:spcPts val="1200"/>
              </a:spcBef>
              <a:spcAft>
                <a:spcPts val="0"/>
              </a:spcAft>
            </a:pPr>
            <a:r>
              <a:rPr lang="zh-CN" altLang="zh-CN" sz="2400" kern="100" dirty="0">
                <a:latin typeface="Times New Roman" panose="02020603050405020304" pitchFamily="18" charset="0"/>
                <a:ea typeface="黑体" panose="02010609060101010101" pitchFamily="49" charset="-122"/>
                <a:cs typeface="黑体" panose="02010609060101010101" pitchFamily="49" charset="-122"/>
              </a:rPr>
              <a:t>任务</a:t>
            </a:r>
            <a:r>
              <a:rPr lang="en-US" altLang="zh-CN" sz="2400" kern="100" dirty="0">
                <a:latin typeface="Times New Roman" panose="02020603050405020304" pitchFamily="18" charset="0"/>
                <a:ea typeface="黑体" panose="02010609060101010101" pitchFamily="49" charset="-122"/>
                <a:cs typeface="黑体" panose="02010609060101010101" pitchFamily="49" charset="-122"/>
              </a:rPr>
              <a:t>1 </a:t>
            </a:r>
            <a:r>
              <a:rPr lang="zh-CN" altLang="zh-CN" sz="2400" kern="100" dirty="0">
                <a:latin typeface="Times New Roman" panose="02020603050405020304" pitchFamily="18" charset="0"/>
                <a:ea typeface="黑体" panose="02010609060101010101" pitchFamily="49" charset="-122"/>
                <a:cs typeface="黑体" panose="02010609060101010101" pitchFamily="49" charset="-122"/>
              </a:rPr>
              <a:t>依据危害性对恐怖袭击事件分级</a:t>
            </a:r>
            <a:endParaRPr lang="zh-CN" altLang="zh-CN" sz="2400" kern="100" dirty="0">
              <a:latin typeface="Times New Roman" panose="02020603050405020304" pitchFamily="18" charset="0"/>
              <a:ea typeface="宋体" panose="02010600030101010101" pitchFamily="2" charset="-122"/>
            </a:endParaRPr>
          </a:p>
          <a:p>
            <a:pPr indent="304800" algn="just">
              <a:lnSpc>
                <a:spcPct val="150000"/>
              </a:lnSpc>
              <a:spcAft>
                <a:spcPts val="0"/>
              </a:spcAft>
            </a:pPr>
            <a:r>
              <a:rPr lang="zh-CN" altLang="zh-CN" sz="2200" kern="100" dirty="0">
                <a:latin typeface="Times New Roman" panose="02020603050405020304" pitchFamily="18" charset="0"/>
                <a:ea typeface="宋体" panose="02010600030101010101" pitchFamily="2" charset="-122"/>
              </a:rPr>
              <a:t>对灾难性事件比如地震、交通事故、气象灾害等等进行分级是社会管理中的重要工作。通常的分级一般采用主观方法，由权威组织或部门选择若干个主要指标，强制规定分级标准，如我国《道路交通事故处理办法》第六条规定的交通事故等级划分标准，主要按照人员伤亡和经济损失程度划分。</a:t>
            </a:r>
          </a:p>
          <a:p>
            <a:pPr indent="304800" algn="just">
              <a:lnSpc>
                <a:spcPct val="150000"/>
              </a:lnSpc>
              <a:spcAft>
                <a:spcPts val="0"/>
              </a:spcAft>
            </a:pPr>
            <a:r>
              <a:rPr lang="zh-CN" altLang="zh-CN" sz="2200" kern="100" dirty="0">
                <a:latin typeface="Times New Roman" panose="02020603050405020304" pitchFamily="18" charset="0"/>
                <a:ea typeface="宋体" panose="02010600030101010101" pitchFamily="2" charset="-122"/>
              </a:rPr>
              <a:t>但恐怖袭击事件的危害性不仅取决于人员伤亡和经济损失这两个方面，还与发生的时机、地域、针对的对象等等诸多因素有关，因而采用上述分级方法难以形成统一标准。请你们依据附件</a:t>
            </a:r>
            <a:r>
              <a:rPr lang="en-US" altLang="zh-CN" sz="2200" kern="100" dirty="0">
                <a:latin typeface="Times New Roman" panose="02020603050405020304" pitchFamily="18" charset="0"/>
                <a:ea typeface="宋体" panose="02010600030101010101" pitchFamily="2" charset="-122"/>
              </a:rPr>
              <a:t>1</a:t>
            </a:r>
            <a:r>
              <a:rPr lang="zh-CN" altLang="zh-CN" sz="2200" kern="100" dirty="0">
                <a:latin typeface="Times New Roman" panose="02020603050405020304" pitchFamily="18" charset="0"/>
                <a:ea typeface="宋体" panose="02010600030101010101" pitchFamily="2" charset="-122"/>
              </a:rPr>
              <a:t>以及其它有关信息，结合现代信息处理技术，借助数学建模方法建立基于数据分析的量化分级模型，将附件</a:t>
            </a:r>
            <a:r>
              <a:rPr lang="en-US" altLang="zh-CN" sz="2200" kern="100" dirty="0">
                <a:latin typeface="Times New Roman" panose="02020603050405020304" pitchFamily="18" charset="0"/>
                <a:ea typeface="宋体" panose="02010600030101010101" pitchFamily="2" charset="-122"/>
              </a:rPr>
              <a:t>1</a:t>
            </a:r>
            <a:r>
              <a:rPr lang="zh-CN" altLang="zh-CN" sz="2200" kern="100" dirty="0">
                <a:latin typeface="Times New Roman" panose="02020603050405020304" pitchFamily="18" charset="0"/>
                <a:ea typeface="宋体" panose="02010600030101010101" pitchFamily="2" charset="-122"/>
              </a:rPr>
              <a:t>给出的事件按危害程度从高到低分为一至五级，列出近二十年来危害程度最高的十大恐怖袭击事件，并给出表</a:t>
            </a:r>
            <a:r>
              <a:rPr lang="en-US" altLang="zh-CN" sz="2200" kern="100" dirty="0">
                <a:latin typeface="Times New Roman" panose="02020603050405020304" pitchFamily="18" charset="0"/>
                <a:ea typeface="宋体" panose="02010600030101010101" pitchFamily="2" charset="-122"/>
              </a:rPr>
              <a:t>1</a:t>
            </a:r>
            <a:r>
              <a:rPr lang="zh-CN" altLang="zh-CN" sz="2200" kern="100" dirty="0">
                <a:latin typeface="Times New Roman" panose="02020603050405020304" pitchFamily="18" charset="0"/>
                <a:ea typeface="宋体" panose="02010600030101010101" pitchFamily="2" charset="-122"/>
              </a:rPr>
              <a:t>中事件的分级。</a:t>
            </a:r>
            <a:endParaRPr lang="zh-CN" altLang="zh-CN" sz="2200" kern="100" dirty="0">
              <a:effectLst/>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5806894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p:cNvGraphicFramePr>
            <a:graphicFrameLocks noGrp="1"/>
          </p:cNvGraphicFramePr>
          <p:nvPr>
            <p:extLst>
              <p:ext uri="{D42A27DB-BD31-4B8C-83A1-F6EECF244321}">
                <p14:modId xmlns:p14="http://schemas.microsoft.com/office/powerpoint/2010/main" val="2382821082"/>
              </p:ext>
            </p:extLst>
          </p:nvPr>
        </p:nvGraphicFramePr>
        <p:xfrm>
          <a:off x="3131585" y="1246785"/>
          <a:ext cx="4674503" cy="4638640"/>
        </p:xfrm>
        <a:graphic>
          <a:graphicData uri="http://schemas.openxmlformats.org/drawingml/2006/table">
            <a:tbl>
              <a:tblPr>
                <a:tableStyleId>{5C22544A-7EE6-4342-B048-85BDC9FD1C3A}</a:tableStyleId>
              </a:tblPr>
              <a:tblGrid>
                <a:gridCol w="2271371"/>
                <a:gridCol w="2403132"/>
              </a:tblGrid>
              <a:tr h="463864">
                <a:tc>
                  <a:txBody>
                    <a:bodyPr/>
                    <a:lstStyle/>
                    <a:p>
                      <a:pPr algn="ctr" fontAlgn="b">
                        <a:spcAft>
                          <a:spcPts val="0"/>
                        </a:spcAft>
                      </a:pPr>
                      <a:r>
                        <a:rPr lang="zh-CN" sz="2000" kern="0" dirty="0">
                          <a:effectLst/>
                          <a:latin typeface="宋体" panose="02010600030101010101" pitchFamily="2" charset="-122"/>
                          <a:ea typeface="宋体" panose="02010600030101010101" pitchFamily="2" charset="-122"/>
                        </a:rPr>
                        <a:t>事件编号</a:t>
                      </a:r>
                      <a:endParaRPr lang="zh-CN" sz="2000" kern="100" dirty="0">
                        <a:effectLst/>
                        <a:latin typeface="宋体" panose="02010600030101010101" pitchFamily="2" charset="-122"/>
                        <a:ea typeface="宋体" panose="02010600030101010101" pitchFamily="2" charset="-122"/>
                      </a:endParaRPr>
                    </a:p>
                  </a:txBody>
                  <a:tcPr marL="9525" marR="9525" marT="9525" marB="9525" anchor="b"/>
                </a:tc>
                <a:tc>
                  <a:txBody>
                    <a:bodyPr/>
                    <a:lstStyle/>
                    <a:p>
                      <a:pPr algn="ctr" fontAlgn="b">
                        <a:spcAft>
                          <a:spcPts val="0"/>
                        </a:spcAft>
                      </a:pPr>
                      <a:r>
                        <a:rPr lang="zh-CN" sz="2000" kern="0">
                          <a:effectLst/>
                          <a:latin typeface="宋体" panose="02010600030101010101" pitchFamily="2" charset="-122"/>
                          <a:ea typeface="宋体" panose="02010600030101010101" pitchFamily="2" charset="-122"/>
                        </a:rPr>
                        <a:t>危害级别</a:t>
                      </a:r>
                      <a:endParaRPr lang="zh-CN" sz="2000" kern="100">
                        <a:effectLst/>
                        <a:latin typeface="宋体" panose="02010600030101010101" pitchFamily="2" charset="-122"/>
                        <a:ea typeface="宋体" panose="02010600030101010101" pitchFamily="2" charset="-122"/>
                      </a:endParaRPr>
                    </a:p>
                  </a:txBody>
                  <a:tcPr marL="9525" marR="9525" marT="9525" marB="9525" anchor="b"/>
                </a:tc>
              </a:tr>
              <a:tr h="463864">
                <a:tc>
                  <a:txBody>
                    <a:bodyPr/>
                    <a:lstStyle/>
                    <a:p>
                      <a:pPr algn="ctr" fontAlgn="b">
                        <a:spcAft>
                          <a:spcPts val="0"/>
                        </a:spcAft>
                      </a:pPr>
                      <a:r>
                        <a:rPr lang="en-US" sz="2000" kern="0" dirty="0">
                          <a:effectLst/>
                          <a:latin typeface="宋体" panose="02010600030101010101" pitchFamily="2" charset="-122"/>
                          <a:ea typeface="宋体" panose="02010600030101010101" pitchFamily="2" charset="-122"/>
                        </a:rPr>
                        <a:t>200108110012</a:t>
                      </a:r>
                      <a:endParaRPr lang="zh-CN" sz="2000" kern="100" dirty="0">
                        <a:effectLst/>
                        <a:latin typeface="宋体" panose="02010600030101010101" pitchFamily="2" charset="-122"/>
                        <a:ea typeface="宋体" panose="02010600030101010101" pitchFamily="2" charset="-122"/>
                      </a:endParaRPr>
                    </a:p>
                  </a:txBody>
                  <a:tcPr marL="9525" marR="9525" marT="9525" marB="9525" anchor="b"/>
                </a:tc>
                <a:tc>
                  <a:txBody>
                    <a:bodyPr/>
                    <a:lstStyle/>
                    <a:p>
                      <a:pPr algn="ctr" fontAlgn="b">
                        <a:spcAft>
                          <a:spcPts val="0"/>
                        </a:spcAft>
                      </a:pPr>
                      <a:r>
                        <a:rPr lang="en-US" sz="2000" kern="0" dirty="0">
                          <a:effectLst/>
                          <a:latin typeface="宋体" panose="02010600030101010101" pitchFamily="2" charset="-122"/>
                          <a:ea typeface="宋体" panose="02010600030101010101" pitchFamily="2" charset="-122"/>
                        </a:rPr>
                        <a:t> </a:t>
                      </a:r>
                      <a:endParaRPr lang="zh-CN" sz="2000" kern="100" dirty="0">
                        <a:effectLst/>
                        <a:latin typeface="宋体" panose="02010600030101010101" pitchFamily="2" charset="-122"/>
                        <a:ea typeface="宋体" panose="02010600030101010101" pitchFamily="2" charset="-122"/>
                      </a:endParaRPr>
                    </a:p>
                  </a:txBody>
                  <a:tcPr marL="9525" marR="9525" marT="9525" marB="9525" anchor="b"/>
                </a:tc>
              </a:tr>
              <a:tr h="463864">
                <a:tc>
                  <a:txBody>
                    <a:bodyPr/>
                    <a:lstStyle/>
                    <a:p>
                      <a:pPr algn="ctr" fontAlgn="b">
                        <a:spcAft>
                          <a:spcPts val="0"/>
                        </a:spcAft>
                      </a:pPr>
                      <a:r>
                        <a:rPr lang="en-US" sz="2000" kern="0">
                          <a:effectLst/>
                          <a:latin typeface="宋体" panose="02010600030101010101" pitchFamily="2" charset="-122"/>
                          <a:ea typeface="宋体" panose="02010600030101010101" pitchFamily="2" charset="-122"/>
                        </a:rPr>
                        <a:t>200511180002</a:t>
                      </a:r>
                      <a:endParaRPr lang="zh-CN" sz="2000" kern="100">
                        <a:effectLst/>
                        <a:latin typeface="宋体" panose="02010600030101010101" pitchFamily="2" charset="-122"/>
                        <a:ea typeface="宋体" panose="02010600030101010101" pitchFamily="2" charset="-122"/>
                      </a:endParaRPr>
                    </a:p>
                  </a:txBody>
                  <a:tcPr marL="9525" marR="9525" marT="9525" marB="9525" anchor="b"/>
                </a:tc>
                <a:tc>
                  <a:txBody>
                    <a:bodyPr/>
                    <a:lstStyle/>
                    <a:p>
                      <a:pPr algn="ctr" fontAlgn="b">
                        <a:spcAft>
                          <a:spcPts val="0"/>
                        </a:spcAft>
                      </a:pPr>
                      <a:r>
                        <a:rPr lang="en-US" sz="2000" kern="0" dirty="0">
                          <a:effectLst/>
                          <a:latin typeface="宋体" panose="02010600030101010101" pitchFamily="2" charset="-122"/>
                          <a:ea typeface="宋体" panose="02010600030101010101" pitchFamily="2" charset="-122"/>
                        </a:rPr>
                        <a:t> </a:t>
                      </a:r>
                      <a:endParaRPr lang="zh-CN" sz="2000" kern="100" dirty="0">
                        <a:effectLst/>
                        <a:latin typeface="宋体" panose="02010600030101010101" pitchFamily="2" charset="-122"/>
                        <a:ea typeface="宋体" panose="02010600030101010101" pitchFamily="2" charset="-122"/>
                      </a:endParaRPr>
                    </a:p>
                  </a:txBody>
                  <a:tcPr marL="9525" marR="9525" marT="9525" marB="9525" anchor="b"/>
                </a:tc>
              </a:tr>
              <a:tr h="463864">
                <a:tc>
                  <a:txBody>
                    <a:bodyPr/>
                    <a:lstStyle/>
                    <a:p>
                      <a:pPr algn="ctr" fontAlgn="b">
                        <a:spcAft>
                          <a:spcPts val="0"/>
                        </a:spcAft>
                      </a:pPr>
                      <a:r>
                        <a:rPr lang="en-US" sz="2000" kern="0">
                          <a:effectLst/>
                          <a:latin typeface="宋体" panose="02010600030101010101" pitchFamily="2" charset="-122"/>
                          <a:ea typeface="宋体" panose="02010600030101010101" pitchFamily="2" charset="-122"/>
                        </a:rPr>
                        <a:t>200901170021</a:t>
                      </a:r>
                      <a:endParaRPr lang="zh-CN" sz="2000" kern="100">
                        <a:effectLst/>
                        <a:latin typeface="宋体" panose="02010600030101010101" pitchFamily="2" charset="-122"/>
                        <a:ea typeface="宋体" panose="02010600030101010101" pitchFamily="2" charset="-122"/>
                      </a:endParaRPr>
                    </a:p>
                  </a:txBody>
                  <a:tcPr marL="9525" marR="9525" marT="9525" marB="9525" anchor="b"/>
                </a:tc>
                <a:tc>
                  <a:txBody>
                    <a:bodyPr/>
                    <a:lstStyle/>
                    <a:p>
                      <a:pPr algn="ctr" fontAlgn="b">
                        <a:spcAft>
                          <a:spcPts val="0"/>
                        </a:spcAft>
                      </a:pPr>
                      <a:r>
                        <a:rPr lang="en-US" sz="2000" kern="0" dirty="0">
                          <a:effectLst/>
                          <a:latin typeface="宋体" panose="02010600030101010101" pitchFamily="2" charset="-122"/>
                          <a:ea typeface="宋体" panose="02010600030101010101" pitchFamily="2" charset="-122"/>
                        </a:rPr>
                        <a:t> </a:t>
                      </a:r>
                      <a:endParaRPr lang="zh-CN" sz="2000" kern="100" dirty="0">
                        <a:effectLst/>
                        <a:latin typeface="宋体" panose="02010600030101010101" pitchFamily="2" charset="-122"/>
                        <a:ea typeface="宋体" panose="02010600030101010101" pitchFamily="2" charset="-122"/>
                      </a:endParaRPr>
                    </a:p>
                  </a:txBody>
                  <a:tcPr marL="9525" marR="9525" marT="9525" marB="9525" anchor="b"/>
                </a:tc>
              </a:tr>
              <a:tr h="463864">
                <a:tc>
                  <a:txBody>
                    <a:bodyPr/>
                    <a:lstStyle/>
                    <a:p>
                      <a:pPr algn="ctr" fontAlgn="b">
                        <a:spcAft>
                          <a:spcPts val="0"/>
                        </a:spcAft>
                      </a:pPr>
                      <a:r>
                        <a:rPr lang="en-US" sz="2000" kern="0">
                          <a:effectLst/>
                          <a:latin typeface="宋体" panose="02010600030101010101" pitchFamily="2" charset="-122"/>
                          <a:ea typeface="宋体" panose="02010600030101010101" pitchFamily="2" charset="-122"/>
                        </a:rPr>
                        <a:t>201402110015</a:t>
                      </a:r>
                      <a:endParaRPr lang="zh-CN" sz="2000" kern="100">
                        <a:effectLst/>
                        <a:latin typeface="宋体" panose="02010600030101010101" pitchFamily="2" charset="-122"/>
                        <a:ea typeface="宋体" panose="02010600030101010101" pitchFamily="2" charset="-122"/>
                      </a:endParaRPr>
                    </a:p>
                  </a:txBody>
                  <a:tcPr marL="9525" marR="9525" marT="9525" marB="9525" anchor="b"/>
                </a:tc>
                <a:tc>
                  <a:txBody>
                    <a:bodyPr/>
                    <a:lstStyle/>
                    <a:p>
                      <a:pPr algn="ctr" fontAlgn="b">
                        <a:spcAft>
                          <a:spcPts val="0"/>
                        </a:spcAft>
                      </a:pPr>
                      <a:r>
                        <a:rPr lang="en-US" sz="2000" kern="0" dirty="0">
                          <a:effectLst/>
                          <a:latin typeface="宋体" panose="02010600030101010101" pitchFamily="2" charset="-122"/>
                          <a:ea typeface="宋体" panose="02010600030101010101" pitchFamily="2" charset="-122"/>
                        </a:rPr>
                        <a:t> </a:t>
                      </a:r>
                      <a:endParaRPr lang="zh-CN" sz="2000" kern="100" dirty="0">
                        <a:effectLst/>
                        <a:latin typeface="宋体" panose="02010600030101010101" pitchFamily="2" charset="-122"/>
                        <a:ea typeface="宋体" panose="02010600030101010101" pitchFamily="2" charset="-122"/>
                      </a:endParaRPr>
                    </a:p>
                  </a:txBody>
                  <a:tcPr marL="9525" marR="9525" marT="9525" marB="9525" anchor="b"/>
                </a:tc>
              </a:tr>
              <a:tr h="463864">
                <a:tc>
                  <a:txBody>
                    <a:bodyPr/>
                    <a:lstStyle/>
                    <a:p>
                      <a:pPr algn="ctr" fontAlgn="b">
                        <a:spcAft>
                          <a:spcPts val="0"/>
                        </a:spcAft>
                      </a:pPr>
                      <a:r>
                        <a:rPr lang="en-US" sz="2000" kern="0">
                          <a:effectLst/>
                          <a:latin typeface="宋体" panose="02010600030101010101" pitchFamily="2" charset="-122"/>
                          <a:ea typeface="宋体" panose="02010600030101010101" pitchFamily="2" charset="-122"/>
                        </a:rPr>
                        <a:t>201405010071</a:t>
                      </a:r>
                      <a:endParaRPr lang="zh-CN" sz="2000" kern="100">
                        <a:effectLst/>
                        <a:latin typeface="宋体" panose="02010600030101010101" pitchFamily="2" charset="-122"/>
                        <a:ea typeface="宋体" panose="02010600030101010101" pitchFamily="2" charset="-122"/>
                      </a:endParaRPr>
                    </a:p>
                  </a:txBody>
                  <a:tcPr marL="9525" marR="9525" marT="9525" marB="9525" anchor="b"/>
                </a:tc>
                <a:tc>
                  <a:txBody>
                    <a:bodyPr/>
                    <a:lstStyle/>
                    <a:p>
                      <a:pPr algn="ctr" fontAlgn="b">
                        <a:spcAft>
                          <a:spcPts val="0"/>
                        </a:spcAft>
                      </a:pPr>
                      <a:r>
                        <a:rPr lang="en-US" sz="2000" kern="0" dirty="0">
                          <a:effectLst/>
                          <a:latin typeface="宋体" panose="02010600030101010101" pitchFamily="2" charset="-122"/>
                          <a:ea typeface="宋体" panose="02010600030101010101" pitchFamily="2" charset="-122"/>
                        </a:rPr>
                        <a:t> </a:t>
                      </a:r>
                      <a:endParaRPr lang="zh-CN" sz="2000" kern="100" dirty="0">
                        <a:effectLst/>
                        <a:latin typeface="宋体" panose="02010600030101010101" pitchFamily="2" charset="-122"/>
                        <a:ea typeface="宋体" panose="02010600030101010101" pitchFamily="2" charset="-122"/>
                      </a:endParaRPr>
                    </a:p>
                  </a:txBody>
                  <a:tcPr marL="9525" marR="9525" marT="9525" marB="9525" anchor="b"/>
                </a:tc>
              </a:tr>
              <a:tr h="463864">
                <a:tc>
                  <a:txBody>
                    <a:bodyPr/>
                    <a:lstStyle/>
                    <a:p>
                      <a:pPr algn="ctr" fontAlgn="b">
                        <a:spcAft>
                          <a:spcPts val="0"/>
                        </a:spcAft>
                      </a:pPr>
                      <a:r>
                        <a:rPr lang="en-US" sz="2000" kern="0">
                          <a:effectLst/>
                          <a:latin typeface="宋体" panose="02010600030101010101" pitchFamily="2" charset="-122"/>
                          <a:ea typeface="宋体" panose="02010600030101010101" pitchFamily="2" charset="-122"/>
                        </a:rPr>
                        <a:t>201411070002</a:t>
                      </a:r>
                      <a:endParaRPr lang="zh-CN" sz="2000" kern="100">
                        <a:effectLst/>
                        <a:latin typeface="宋体" panose="02010600030101010101" pitchFamily="2" charset="-122"/>
                        <a:ea typeface="宋体" panose="02010600030101010101" pitchFamily="2" charset="-122"/>
                      </a:endParaRPr>
                    </a:p>
                  </a:txBody>
                  <a:tcPr marL="9525" marR="9525" marT="9525" marB="9525" anchor="b"/>
                </a:tc>
                <a:tc>
                  <a:txBody>
                    <a:bodyPr/>
                    <a:lstStyle/>
                    <a:p>
                      <a:pPr algn="ctr" fontAlgn="b">
                        <a:spcAft>
                          <a:spcPts val="0"/>
                        </a:spcAft>
                      </a:pPr>
                      <a:r>
                        <a:rPr lang="en-US" sz="2000" kern="0" dirty="0">
                          <a:effectLst/>
                          <a:latin typeface="宋体" panose="02010600030101010101" pitchFamily="2" charset="-122"/>
                          <a:ea typeface="宋体" panose="02010600030101010101" pitchFamily="2" charset="-122"/>
                        </a:rPr>
                        <a:t> </a:t>
                      </a:r>
                      <a:endParaRPr lang="zh-CN" sz="2000" kern="100" dirty="0">
                        <a:effectLst/>
                        <a:latin typeface="宋体" panose="02010600030101010101" pitchFamily="2" charset="-122"/>
                        <a:ea typeface="宋体" panose="02010600030101010101" pitchFamily="2" charset="-122"/>
                      </a:endParaRPr>
                    </a:p>
                  </a:txBody>
                  <a:tcPr marL="9525" marR="9525" marT="9525" marB="9525" anchor="b"/>
                </a:tc>
              </a:tr>
              <a:tr h="463864">
                <a:tc>
                  <a:txBody>
                    <a:bodyPr/>
                    <a:lstStyle/>
                    <a:p>
                      <a:pPr algn="ctr" fontAlgn="b">
                        <a:spcAft>
                          <a:spcPts val="0"/>
                        </a:spcAft>
                      </a:pPr>
                      <a:r>
                        <a:rPr lang="en-US" sz="2000" kern="0">
                          <a:effectLst/>
                          <a:latin typeface="宋体" panose="02010600030101010101" pitchFamily="2" charset="-122"/>
                          <a:ea typeface="宋体" panose="02010600030101010101" pitchFamily="2" charset="-122"/>
                        </a:rPr>
                        <a:t>201412160041</a:t>
                      </a:r>
                      <a:endParaRPr lang="zh-CN" sz="2000" kern="100">
                        <a:effectLst/>
                        <a:latin typeface="宋体" panose="02010600030101010101" pitchFamily="2" charset="-122"/>
                        <a:ea typeface="宋体" panose="02010600030101010101" pitchFamily="2" charset="-122"/>
                      </a:endParaRPr>
                    </a:p>
                  </a:txBody>
                  <a:tcPr marL="9525" marR="9525" marT="9525" marB="9525" anchor="b"/>
                </a:tc>
                <a:tc>
                  <a:txBody>
                    <a:bodyPr/>
                    <a:lstStyle/>
                    <a:p>
                      <a:pPr algn="ctr" fontAlgn="b">
                        <a:spcAft>
                          <a:spcPts val="0"/>
                        </a:spcAft>
                      </a:pPr>
                      <a:r>
                        <a:rPr lang="en-US" sz="2000" kern="0" dirty="0">
                          <a:effectLst/>
                          <a:latin typeface="宋体" panose="02010600030101010101" pitchFamily="2" charset="-122"/>
                          <a:ea typeface="宋体" panose="02010600030101010101" pitchFamily="2" charset="-122"/>
                        </a:rPr>
                        <a:t> </a:t>
                      </a:r>
                      <a:endParaRPr lang="zh-CN" sz="2000" kern="100" dirty="0">
                        <a:effectLst/>
                        <a:latin typeface="宋体" panose="02010600030101010101" pitchFamily="2" charset="-122"/>
                        <a:ea typeface="宋体" panose="02010600030101010101" pitchFamily="2" charset="-122"/>
                      </a:endParaRPr>
                    </a:p>
                  </a:txBody>
                  <a:tcPr marL="9525" marR="9525" marT="9525" marB="9525" anchor="b"/>
                </a:tc>
              </a:tr>
              <a:tr h="463864">
                <a:tc>
                  <a:txBody>
                    <a:bodyPr/>
                    <a:lstStyle/>
                    <a:p>
                      <a:pPr algn="ctr" fontAlgn="b">
                        <a:spcAft>
                          <a:spcPts val="0"/>
                        </a:spcAft>
                      </a:pPr>
                      <a:r>
                        <a:rPr lang="en-US" sz="2000" kern="0">
                          <a:effectLst/>
                          <a:latin typeface="宋体" panose="02010600030101010101" pitchFamily="2" charset="-122"/>
                          <a:ea typeface="宋体" panose="02010600030101010101" pitchFamily="2" charset="-122"/>
                        </a:rPr>
                        <a:t>201508010015</a:t>
                      </a:r>
                      <a:endParaRPr lang="zh-CN" sz="2000" kern="100">
                        <a:effectLst/>
                        <a:latin typeface="宋体" panose="02010600030101010101" pitchFamily="2" charset="-122"/>
                        <a:ea typeface="宋体" panose="02010600030101010101" pitchFamily="2" charset="-122"/>
                      </a:endParaRPr>
                    </a:p>
                  </a:txBody>
                  <a:tcPr marL="9525" marR="9525" marT="9525" marB="9525" anchor="b"/>
                </a:tc>
                <a:tc>
                  <a:txBody>
                    <a:bodyPr/>
                    <a:lstStyle/>
                    <a:p>
                      <a:pPr algn="ctr" fontAlgn="b">
                        <a:spcAft>
                          <a:spcPts val="0"/>
                        </a:spcAft>
                      </a:pPr>
                      <a:r>
                        <a:rPr lang="en-US" sz="2000" kern="0" dirty="0">
                          <a:effectLst/>
                          <a:latin typeface="宋体" panose="02010600030101010101" pitchFamily="2" charset="-122"/>
                          <a:ea typeface="宋体" panose="02010600030101010101" pitchFamily="2" charset="-122"/>
                        </a:rPr>
                        <a:t> </a:t>
                      </a:r>
                      <a:endParaRPr lang="zh-CN" sz="2000" kern="100" dirty="0">
                        <a:effectLst/>
                        <a:latin typeface="宋体" panose="02010600030101010101" pitchFamily="2" charset="-122"/>
                        <a:ea typeface="宋体" panose="02010600030101010101" pitchFamily="2" charset="-122"/>
                      </a:endParaRPr>
                    </a:p>
                  </a:txBody>
                  <a:tcPr marL="9525" marR="9525" marT="9525" marB="9525" anchor="b"/>
                </a:tc>
              </a:tr>
              <a:tr h="463864">
                <a:tc>
                  <a:txBody>
                    <a:bodyPr/>
                    <a:lstStyle/>
                    <a:p>
                      <a:pPr algn="ctr" fontAlgn="b">
                        <a:spcAft>
                          <a:spcPts val="0"/>
                        </a:spcAft>
                      </a:pPr>
                      <a:r>
                        <a:rPr lang="en-US" sz="2000" kern="0">
                          <a:effectLst/>
                          <a:latin typeface="宋体" panose="02010600030101010101" pitchFamily="2" charset="-122"/>
                          <a:ea typeface="宋体" panose="02010600030101010101" pitchFamily="2" charset="-122"/>
                        </a:rPr>
                        <a:t>201705080012</a:t>
                      </a:r>
                      <a:endParaRPr lang="zh-CN" sz="2000" kern="100">
                        <a:effectLst/>
                        <a:latin typeface="宋体" panose="02010600030101010101" pitchFamily="2" charset="-122"/>
                        <a:ea typeface="宋体" panose="02010600030101010101" pitchFamily="2" charset="-122"/>
                      </a:endParaRPr>
                    </a:p>
                  </a:txBody>
                  <a:tcPr marL="9525" marR="9525" marT="9525" marB="9525" anchor="b"/>
                </a:tc>
                <a:tc>
                  <a:txBody>
                    <a:bodyPr/>
                    <a:lstStyle/>
                    <a:p>
                      <a:pPr algn="ctr" fontAlgn="b">
                        <a:spcAft>
                          <a:spcPts val="0"/>
                        </a:spcAft>
                      </a:pPr>
                      <a:r>
                        <a:rPr lang="en-US" sz="2000" kern="0" dirty="0">
                          <a:effectLst/>
                          <a:latin typeface="宋体" panose="02010600030101010101" pitchFamily="2" charset="-122"/>
                          <a:ea typeface="宋体" panose="02010600030101010101" pitchFamily="2" charset="-122"/>
                        </a:rPr>
                        <a:t> </a:t>
                      </a:r>
                      <a:endParaRPr lang="zh-CN" sz="2000" kern="100" dirty="0">
                        <a:effectLst/>
                        <a:latin typeface="宋体" panose="02010600030101010101" pitchFamily="2" charset="-122"/>
                        <a:ea typeface="宋体" panose="02010600030101010101" pitchFamily="2" charset="-122"/>
                      </a:endParaRPr>
                    </a:p>
                  </a:txBody>
                  <a:tcPr marL="9525" marR="9525" marT="9525" marB="9525" anchor="b"/>
                </a:tc>
              </a:tr>
            </a:tbl>
          </a:graphicData>
        </a:graphic>
      </p:graphicFrame>
      <p:sp>
        <p:nvSpPr>
          <p:cNvPr id="3" name="Rectangle 1"/>
          <p:cNvSpPr>
            <a:spLocks noChangeArrowheads="1"/>
          </p:cNvSpPr>
          <p:nvPr/>
        </p:nvSpPr>
        <p:spPr bwMode="auto">
          <a:xfrm>
            <a:off x="760394" y="785120"/>
            <a:ext cx="358059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sz="2400" b="1"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表</a:t>
            </a:r>
            <a:r>
              <a:rPr kumimoji="0" lang="en-US" altLang="zh-CN" sz="2400" b="1"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1 </a:t>
            </a:r>
            <a:r>
              <a:rPr kumimoji="0" lang="zh-CN" altLang="en-US" sz="2400" b="1"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典型事件危害级别</a:t>
            </a:r>
            <a:endParaRPr kumimoji="0" lang="zh-CN" altLang="en-US" sz="24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84840215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071154" y="809897"/>
            <a:ext cx="3884023" cy="461665"/>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多属性决策问题的几个要素</a:t>
            </a:r>
            <a:endParaRPr lang="zh-CN" altLang="en-US" sz="2400" dirty="0">
              <a:latin typeface="Times New Roman" panose="02020603050405020304" pitchFamily="18" charset="0"/>
              <a:ea typeface="华文新魏" panose="02010800040101010101" pitchFamily="2" charset="-122"/>
              <a:cs typeface="Times New Roman" panose="02020603050405020304" pitchFamily="18" charset="0"/>
            </a:endParaRPr>
          </a:p>
        </p:txBody>
      </p:sp>
      <p:sp>
        <p:nvSpPr>
          <p:cNvPr id="3" name="文本框 2"/>
          <p:cNvSpPr txBox="1"/>
          <p:nvPr/>
        </p:nvSpPr>
        <p:spPr>
          <a:xfrm>
            <a:off x="3474720" y="1437025"/>
            <a:ext cx="1410789" cy="461665"/>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决策目标</a:t>
            </a:r>
            <a:endParaRPr lang="zh-CN" altLang="en-US" sz="2400" dirty="0">
              <a:latin typeface="Times New Roman" panose="02020603050405020304" pitchFamily="18" charset="0"/>
              <a:ea typeface="华文新魏" panose="02010800040101010101" pitchFamily="2" charset="-122"/>
              <a:cs typeface="Times New Roman" panose="02020603050405020304" pitchFamily="18" charset="0"/>
            </a:endParaRPr>
          </a:p>
        </p:txBody>
      </p:sp>
      <p:sp>
        <p:nvSpPr>
          <p:cNvPr id="4" name="文本框 3"/>
          <p:cNvSpPr txBox="1"/>
          <p:nvPr/>
        </p:nvSpPr>
        <p:spPr>
          <a:xfrm>
            <a:off x="5355772" y="1454554"/>
            <a:ext cx="1445623" cy="461665"/>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备选方案</a:t>
            </a:r>
            <a:endParaRPr lang="zh-CN" altLang="en-US" sz="2400" dirty="0">
              <a:latin typeface="Times New Roman" panose="02020603050405020304" pitchFamily="18" charset="0"/>
              <a:ea typeface="华文新魏" panose="02010800040101010101" pitchFamily="2" charset="-122"/>
              <a:cs typeface="Times New Roman" panose="02020603050405020304" pitchFamily="18" charset="0"/>
            </a:endParaRPr>
          </a:p>
        </p:txBody>
      </p:sp>
      <p:sp>
        <p:nvSpPr>
          <p:cNvPr id="5" name="文本框 4"/>
          <p:cNvSpPr txBox="1"/>
          <p:nvPr/>
        </p:nvSpPr>
        <p:spPr>
          <a:xfrm>
            <a:off x="7271658" y="1437026"/>
            <a:ext cx="1593669" cy="461665"/>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属性集合</a:t>
            </a:r>
            <a:endParaRPr lang="zh-CN" altLang="en-US" sz="2400" dirty="0">
              <a:latin typeface="Times New Roman" panose="02020603050405020304" pitchFamily="18" charset="0"/>
              <a:ea typeface="华文新魏" panose="02010800040101010101" pitchFamily="2" charset="-122"/>
              <a:cs typeface="Times New Roman" panose="02020603050405020304" pitchFamily="18" charset="0"/>
            </a:endParaRPr>
          </a:p>
        </p:txBody>
      </p:sp>
      <p:sp>
        <p:nvSpPr>
          <p:cNvPr id="6" name="文本框 5"/>
          <p:cNvSpPr txBox="1"/>
          <p:nvPr/>
        </p:nvSpPr>
        <p:spPr>
          <a:xfrm>
            <a:off x="1071154" y="1454554"/>
            <a:ext cx="1750423" cy="461665"/>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zh-CN" altLang="en-US" sz="2400" dirty="0" smtClean="0">
                <a:latin typeface="华文新魏" panose="02010800040101010101" pitchFamily="2" charset="-122"/>
                <a:ea typeface="华文新魏" panose="02010800040101010101" pitchFamily="2" charset="-122"/>
              </a:rPr>
              <a:t>基本信息</a:t>
            </a:r>
            <a:endParaRPr lang="zh-CN" altLang="en-US" sz="2400" dirty="0">
              <a:latin typeface="华文新魏" panose="02010800040101010101" pitchFamily="2" charset="-122"/>
              <a:ea typeface="华文新魏" panose="02010800040101010101" pitchFamily="2" charset="-122"/>
            </a:endParaRPr>
          </a:p>
        </p:txBody>
      </p:sp>
      <p:sp>
        <p:nvSpPr>
          <p:cNvPr id="7" name="文本框 6"/>
          <p:cNvSpPr txBox="1"/>
          <p:nvPr/>
        </p:nvSpPr>
        <p:spPr>
          <a:xfrm>
            <a:off x="1071154" y="2116183"/>
            <a:ext cx="2934789" cy="461665"/>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zh-CN" altLang="en-US" sz="2400" smtClean="0">
                <a:latin typeface="Times New Roman" panose="02020603050405020304" pitchFamily="18" charset="0"/>
                <a:ea typeface="华文新魏" panose="02010800040101010101" pitchFamily="2" charset="-122"/>
                <a:cs typeface="Times New Roman" panose="02020603050405020304" pitchFamily="18" charset="0"/>
              </a:rPr>
              <a:t>基本信息的数据</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表示</a:t>
            </a:r>
            <a:endParaRPr lang="zh-CN" altLang="en-US" sz="2400" dirty="0">
              <a:latin typeface="Times New Roman" panose="02020603050405020304" pitchFamily="18" charset="0"/>
              <a:ea typeface="华文新魏" panose="02010800040101010101" pitchFamily="2" charset="-122"/>
              <a:cs typeface="Times New Roman" panose="02020603050405020304" pitchFamily="18" charset="0"/>
            </a:endParaRPr>
          </a:p>
        </p:txBody>
      </p:sp>
      <p:sp>
        <p:nvSpPr>
          <p:cNvPr id="8" name="文本框 7"/>
          <p:cNvSpPr txBox="1"/>
          <p:nvPr/>
        </p:nvSpPr>
        <p:spPr>
          <a:xfrm>
            <a:off x="1071154" y="2603974"/>
            <a:ext cx="8734697" cy="1200329"/>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决策矩阵：一般，不同的备选方案的属性值是不一样的，例如，在选择购买轿车的过程中，不同的备选车辆的价格、样式和性能都不一样。我们可以列一个表格来描述。</a:t>
            </a:r>
            <a:endParaRPr lang="zh-CN" altLang="en-US" sz="2400" dirty="0">
              <a:latin typeface="Times New Roman" panose="02020603050405020304" pitchFamily="18" charset="0"/>
              <a:ea typeface="华文新魏" panose="02010800040101010101" pitchFamily="2" charset="-122"/>
              <a:cs typeface="Times New Roman" panose="02020603050405020304" pitchFamily="18" charset="0"/>
            </a:endParaRPr>
          </a:p>
        </p:txBody>
      </p:sp>
      <p:graphicFrame>
        <p:nvGraphicFramePr>
          <p:cNvPr id="9" name="表格 8"/>
          <p:cNvGraphicFramePr>
            <a:graphicFrameLocks noGrp="1"/>
          </p:cNvGraphicFramePr>
          <p:nvPr>
            <p:extLst>
              <p:ext uri="{D42A27DB-BD31-4B8C-83A1-F6EECF244321}">
                <p14:modId xmlns:p14="http://schemas.microsoft.com/office/powerpoint/2010/main" val="4064176734"/>
              </p:ext>
            </p:extLst>
          </p:nvPr>
        </p:nvGraphicFramePr>
        <p:xfrm>
          <a:off x="2394856" y="3892842"/>
          <a:ext cx="7045235" cy="1828800"/>
        </p:xfrm>
        <a:graphic>
          <a:graphicData uri="http://schemas.openxmlformats.org/drawingml/2006/table">
            <a:tbl>
              <a:tblPr firstRow="1" bandRow="1">
                <a:tableStyleId>{5C22544A-7EE6-4342-B048-85BDC9FD1C3A}</a:tableStyleId>
              </a:tblPr>
              <a:tblGrid>
                <a:gridCol w="2123440"/>
                <a:gridCol w="1866625"/>
                <a:gridCol w="1364696"/>
                <a:gridCol w="1690474"/>
              </a:tblGrid>
              <a:tr h="370840">
                <a:tc>
                  <a:txBody>
                    <a:bodyPr/>
                    <a:lstStyle/>
                    <a:p>
                      <a:pPr algn="ctr"/>
                      <a:endParaRPr lang="zh-CN" altLang="en-US" sz="2400" dirty="0">
                        <a:latin typeface="Times New Roman" panose="02020603050405020304" pitchFamily="18" charset="0"/>
                        <a:ea typeface="华文新魏" panose="02010800040101010101" pitchFamily="2" charset="-122"/>
                        <a:cs typeface="Times New Roman" panose="02020603050405020304" pitchFamily="18" charset="0"/>
                      </a:endParaRPr>
                    </a:p>
                  </a:txBody>
                  <a:tcPr/>
                </a:tc>
                <a:tc>
                  <a:txBody>
                    <a:bodyPr/>
                    <a:lstStyle/>
                    <a:p>
                      <a:pPr algn="ct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价格</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万元</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a:t>
                      </a:r>
                      <a:endParaRPr lang="zh-CN" altLang="en-US" sz="2400" dirty="0">
                        <a:latin typeface="Times New Roman" panose="02020603050405020304" pitchFamily="18" charset="0"/>
                        <a:ea typeface="华文新魏" panose="02010800040101010101" pitchFamily="2" charset="-122"/>
                        <a:cs typeface="Times New Roman" panose="02020603050405020304" pitchFamily="18" charset="0"/>
                      </a:endParaRPr>
                    </a:p>
                  </a:txBody>
                  <a:tcPr/>
                </a:tc>
                <a:tc>
                  <a:txBody>
                    <a:bodyPr/>
                    <a:lstStyle/>
                    <a:p>
                      <a:pPr algn="ct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性能</a:t>
                      </a:r>
                      <a:endParaRPr lang="zh-CN" altLang="en-US" sz="2400" dirty="0">
                        <a:latin typeface="Times New Roman" panose="02020603050405020304" pitchFamily="18" charset="0"/>
                        <a:ea typeface="华文新魏" panose="02010800040101010101" pitchFamily="2" charset="-122"/>
                        <a:cs typeface="Times New Roman" panose="02020603050405020304" pitchFamily="18" charset="0"/>
                      </a:endParaRPr>
                    </a:p>
                  </a:txBody>
                  <a:tcPr/>
                </a:tc>
                <a:tc>
                  <a:txBody>
                    <a:bodyPr/>
                    <a:lstStyle/>
                    <a:p>
                      <a:pPr algn="ct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款式</a:t>
                      </a:r>
                      <a:endParaRPr lang="zh-CN" altLang="en-US" sz="2400" dirty="0">
                        <a:latin typeface="Times New Roman" panose="02020603050405020304" pitchFamily="18" charset="0"/>
                        <a:ea typeface="华文新魏" panose="02010800040101010101" pitchFamily="2" charset="-122"/>
                        <a:cs typeface="Times New Roman" panose="02020603050405020304" pitchFamily="18" charset="0"/>
                      </a:endParaRPr>
                    </a:p>
                  </a:txBody>
                  <a:tcPr/>
                </a:tc>
              </a:tr>
              <a:tr h="370840">
                <a:tc>
                  <a:txBody>
                    <a:bodyPr/>
                    <a:lstStyle/>
                    <a:p>
                      <a:pPr algn="ct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车型</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1</a:t>
                      </a:r>
                      <a:endParaRPr lang="zh-CN" altLang="en-US" sz="2400" dirty="0">
                        <a:latin typeface="Times New Roman" panose="02020603050405020304" pitchFamily="18" charset="0"/>
                        <a:ea typeface="华文新魏" panose="02010800040101010101" pitchFamily="2" charset="-122"/>
                        <a:cs typeface="Times New Roman" panose="02020603050405020304" pitchFamily="18" charset="0"/>
                      </a:endParaRPr>
                    </a:p>
                  </a:txBody>
                  <a:tcPr/>
                </a:tc>
                <a:tc>
                  <a:txBody>
                    <a:bodyPr/>
                    <a:lstStyle/>
                    <a:p>
                      <a:pPr algn="ct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25</a:t>
                      </a:r>
                      <a:endParaRPr lang="zh-CN" altLang="en-US" sz="2400" dirty="0">
                        <a:latin typeface="Times New Roman" panose="02020603050405020304" pitchFamily="18" charset="0"/>
                        <a:ea typeface="华文新魏" panose="02010800040101010101" pitchFamily="2" charset="-122"/>
                        <a:cs typeface="Times New Roman" panose="02020603050405020304" pitchFamily="18" charset="0"/>
                      </a:endParaRPr>
                    </a:p>
                  </a:txBody>
                  <a:tcPr/>
                </a:tc>
                <a:tc>
                  <a:txBody>
                    <a:bodyPr/>
                    <a:lstStyle/>
                    <a:p>
                      <a:pPr algn="ct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9</a:t>
                      </a:r>
                      <a:endParaRPr lang="zh-CN" altLang="en-US" sz="2400" dirty="0">
                        <a:latin typeface="Times New Roman" panose="02020603050405020304" pitchFamily="18" charset="0"/>
                        <a:ea typeface="华文新魏" panose="02010800040101010101" pitchFamily="2" charset="-122"/>
                        <a:cs typeface="Times New Roman" panose="02020603050405020304" pitchFamily="18" charset="0"/>
                      </a:endParaRPr>
                    </a:p>
                  </a:txBody>
                  <a:tcPr/>
                </a:tc>
                <a:tc>
                  <a:txBody>
                    <a:bodyPr/>
                    <a:lstStyle/>
                    <a:p>
                      <a:pPr algn="ct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7</a:t>
                      </a:r>
                      <a:endParaRPr lang="zh-CN" altLang="en-US" sz="2400" dirty="0">
                        <a:latin typeface="Times New Roman" panose="02020603050405020304" pitchFamily="18" charset="0"/>
                        <a:ea typeface="华文新魏" panose="02010800040101010101" pitchFamily="2" charset="-122"/>
                        <a:cs typeface="Times New Roman" panose="02020603050405020304" pitchFamily="18" charset="0"/>
                      </a:endParaRPr>
                    </a:p>
                  </a:txBody>
                  <a:tcPr/>
                </a:tc>
              </a:tr>
              <a:tr h="370840">
                <a:tc>
                  <a:txBody>
                    <a:bodyPr/>
                    <a:lstStyle/>
                    <a:p>
                      <a:pPr algn="ct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车型</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2</a:t>
                      </a:r>
                      <a:endParaRPr lang="zh-CN" altLang="en-US" sz="2400" dirty="0">
                        <a:latin typeface="Times New Roman" panose="02020603050405020304" pitchFamily="18" charset="0"/>
                        <a:ea typeface="华文新魏" panose="02010800040101010101" pitchFamily="2" charset="-122"/>
                        <a:cs typeface="Times New Roman" panose="02020603050405020304" pitchFamily="18" charset="0"/>
                      </a:endParaRPr>
                    </a:p>
                  </a:txBody>
                  <a:tcPr/>
                </a:tc>
                <a:tc>
                  <a:txBody>
                    <a:bodyPr/>
                    <a:lstStyle/>
                    <a:p>
                      <a:pPr algn="ct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18</a:t>
                      </a:r>
                      <a:endParaRPr lang="zh-CN" altLang="en-US" sz="2400" dirty="0">
                        <a:latin typeface="Times New Roman" panose="02020603050405020304" pitchFamily="18" charset="0"/>
                        <a:ea typeface="华文新魏" panose="02010800040101010101" pitchFamily="2" charset="-122"/>
                        <a:cs typeface="Times New Roman" panose="02020603050405020304" pitchFamily="18" charset="0"/>
                      </a:endParaRPr>
                    </a:p>
                  </a:txBody>
                  <a:tcPr/>
                </a:tc>
                <a:tc>
                  <a:txBody>
                    <a:bodyPr/>
                    <a:lstStyle/>
                    <a:p>
                      <a:pPr algn="ct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7</a:t>
                      </a:r>
                      <a:endParaRPr lang="zh-CN" altLang="en-US" sz="2400" dirty="0">
                        <a:latin typeface="Times New Roman" panose="02020603050405020304" pitchFamily="18" charset="0"/>
                        <a:ea typeface="华文新魏" panose="02010800040101010101" pitchFamily="2" charset="-122"/>
                        <a:cs typeface="Times New Roman" panose="02020603050405020304" pitchFamily="18" charset="0"/>
                      </a:endParaRPr>
                    </a:p>
                  </a:txBody>
                  <a:tcPr/>
                </a:tc>
                <a:tc>
                  <a:txBody>
                    <a:bodyPr/>
                    <a:lstStyle/>
                    <a:p>
                      <a:pPr algn="ct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7</a:t>
                      </a:r>
                      <a:endParaRPr lang="zh-CN" altLang="en-US" sz="2400" dirty="0">
                        <a:latin typeface="Times New Roman" panose="02020603050405020304" pitchFamily="18" charset="0"/>
                        <a:ea typeface="华文新魏" panose="02010800040101010101" pitchFamily="2" charset="-122"/>
                        <a:cs typeface="Times New Roman" panose="02020603050405020304" pitchFamily="18" charset="0"/>
                      </a:endParaRPr>
                    </a:p>
                  </a:txBody>
                  <a:tcPr/>
                </a:tc>
              </a:tr>
              <a:tr h="370840">
                <a:tc>
                  <a:txBody>
                    <a:bodyPr/>
                    <a:lstStyle/>
                    <a:p>
                      <a:pPr algn="ct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车型</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3</a:t>
                      </a:r>
                      <a:endParaRPr lang="zh-CN" altLang="en-US" sz="2400" dirty="0">
                        <a:latin typeface="Times New Roman" panose="02020603050405020304" pitchFamily="18" charset="0"/>
                        <a:ea typeface="华文新魏" panose="02010800040101010101" pitchFamily="2" charset="-122"/>
                        <a:cs typeface="Times New Roman" panose="02020603050405020304" pitchFamily="18" charset="0"/>
                      </a:endParaRPr>
                    </a:p>
                  </a:txBody>
                  <a:tcPr/>
                </a:tc>
                <a:tc>
                  <a:txBody>
                    <a:bodyPr/>
                    <a:lstStyle/>
                    <a:p>
                      <a:pPr algn="ct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12</a:t>
                      </a:r>
                      <a:endParaRPr lang="zh-CN" altLang="en-US" sz="2400" dirty="0">
                        <a:latin typeface="Times New Roman" panose="02020603050405020304" pitchFamily="18" charset="0"/>
                        <a:ea typeface="华文新魏" panose="02010800040101010101" pitchFamily="2" charset="-122"/>
                        <a:cs typeface="Times New Roman" panose="02020603050405020304" pitchFamily="18" charset="0"/>
                      </a:endParaRPr>
                    </a:p>
                  </a:txBody>
                  <a:tcPr/>
                </a:tc>
                <a:tc>
                  <a:txBody>
                    <a:bodyPr/>
                    <a:lstStyle/>
                    <a:p>
                      <a:pPr algn="ct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5</a:t>
                      </a:r>
                      <a:endParaRPr lang="zh-CN" altLang="en-US" sz="2400" dirty="0">
                        <a:latin typeface="Times New Roman" panose="02020603050405020304" pitchFamily="18" charset="0"/>
                        <a:ea typeface="华文新魏" panose="02010800040101010101" pitchFamily="2" charset="-122"/>
                        <a:cs typeface="Times New Roman" panose="02020603050405020304" pitchFamily="18" charset="0"/>
                      </a:endParaRPr>
                    </a:p>
                  </a:txBody>
                  <a:tcPr/>
                </a:tc>
                <a:tc>
                  <a:txBody>
                    <a:bodyPr/>
                    <a:lstStyle/>
                    <a:p>
                      <a:pPr algn="ct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5</a:t>
                      </a:r>
                      <a:endParaRPr lang="zh-CN" altLang="en-US" sz="2400" dirty="0">
                        <a:latin typeface="Times New Roman" panose="02020603050405020304" pitchFamily="18" charset="0"/>
                        <a:ea typeface="华文新魏" panose="02010800040101010101" pitchFamily="2" charset="-122"/>
                        <a:cs typeface="Times New Roman" panose="02020603050405020304" pitchFamily="18" charset="0"/>
                      </a:endParaRPr>
                    </a:p>
                  </a:txBody>
                  <a:tcPr/>
                </a:tc>
              </a:tr>
            </a:tbl>
          </a:graphicData>
        </a:graphic>
      </p:graphicFrame>
    </p:spTree>
    <p:extLst>
      <p:ext uri="{BB962C8B-B14F-4D97-AF65-F5344CB8AC3E}">
        <p14:creationId xmlns:p14="http://schemas.microsoft.com/office/powerpoint/2010/main" val="384773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fade">
                                      <p:cBhvr>
                                        <p:cTn id="37" dur="500"/>
                                        <p:tgtEl>
                                          <p:spTgt spid="8"/>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9"/>
                                        </p:tgtEl>
                                        <p:attrNameLst>
                                          <p:attrName>style.visibility</p:attrName>
                                        </p:attrNameLst>
                                      </p:cBhvr>
                                      <p:to>
                                        <p:strVal val="visible"/>
                                      </p:to>
                                    </p:set>
                                    <p:animEffect transition="in" filter="fade">
                                      <p:cBhvr>
                                        <p:cTn id="4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7" grpId="0" animBg="1"/>
      <p:bldP spid="8"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1495925" y="1041168"/>
            <a:ext cx="9438373" cy="4893647"/>
          </a:xfrm>
          <a:prstGeom prst="rect">
            <a:avLst/>
          </a:prstGeom>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anchor="ctr" anchorCtr="0" compatLnSpc="1">
            <a:prstTxWarp prst="textNoShape">
              <a:avLst/>
            </a:prstTxWarp>
            <a:spAutoFit/>
          </a:bodyPr>
          <a:lstStyle>
            <a:lvl1pPr indent="3429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342900" algn="l" defTabSz="914400" rtl="0" eaLnBrk="0" fontAlgn="base" latinLnBrk="0" hangingPunct="0">
              <a:lnSpc>
                <a:spcPct val="100000"/>
              </a:lnSpc>
              <a:spcBef>
                <a:spcPct val="0"/>
              </a:spcBef>
              <a:spcAft>
                <a:spcPct val="0"/>
              </a:spcAft>
              <a:buClrTx/>
              <a:buSzTx/>
              <a:buFontTx/>
              <a:buNone/>
              <a:tabLst/>
            </a:pPr>
            <a:r>
              <a:rPr kumimoji="0" lang="zh-CN" sz="2400" b="0" i="0" u="none" strike="noStrike" cap="none" normalizeH="0" baseline="0" dirty="0" smtClean="0">
                <a:ln>
                  <a:noFill/>
                </a:ln>
                <a:solidFill>
                  <a:schemeClr val="tx1"/>
                </a:solidFill>
                <a:effectLst/>
                <a:latin typeface="Times New Roman" panose="02020603050405020304" pitchFamily="18" charset="0"/>
                <a:ea typeface="华文新魏" panose="02010800040101010101" pitchFamily="2" charset="-122"/>
                <a:cs typeface="Times New Roman" panose="02020603050405020304" pitchFamily="18" charset="0"/>
              </a:rPr>
              <a:t>任务</a:t>
            </a:r>
            <a:r>
              <a:rPr kumimoji="0" lang="en-US" altLang="zh-CN" sz="2400" b="0" i="0" u="none" strike="noStrike" cap="none" normalizeH="0" baseline="0" dirty="0" smtClean="0">
                <a:ln>
                  <a:noFill/>
                </a:ln>
                <a:solidFill>
                  <a:schemeClr val="tx1"/>
                </a:solidFill>
                <a:effectLst/>
                <a:latin typeface="Times New Roman" panose="02020603050405020304" pitchFamily="18" charset="0"/>
                <a:ea typeface="华文新魏" panose="02010800040101010101" pitchFamily="2" charset="-122"/>
                <a:cs typeface="Times New Roman" panose="02020603050405020304" pitchFamily="18" charset="0"/>
              </a:rPr>
              <a:t>2 </a:t>
            </a:r>
            <a:r>
              <a:rPr kumimoji="0" lang="zh-CN" altLang="en-US" sz="2400" b="0" i="0" u="none" strike="noStrike" cap="none" normalizeH="0" baseline="0" dirty="0" smtClean="0">
                <a:ln>
                  <a:noFill/>
                </a:ln>
                <a:solidFill>
                  <a:schemeClr val="tx1"/>
                </a:solidFill>
                <a:effectLst/>
                <a:latin typeface="Times New Roman" panose="02020603050405020304" pitchFamily="18" charset="0"/>
                <a:ea typeface="华文新魏" panose="02010800040101010101" pitchFamily="2" charset="-122"/>
                <a:cs typeface="Times New Roman" panose="02020603050405020304" pitchFamily="18" charset="0"/>
              </a:rPr>
              <a:t>依据事件特征发现恐怖袭击事件制造者</a:t>
            </a:r>
          </a:p>
          <a:p>
            <a:pPr marL="0" marR="0" lvl="0" indent="342900" algn="l" defTabSz="914400" rtl="0" eaLnBrk="0" fontAlgn="base" latinLnBrk="0" hangingPunct="0">
              <a:lnSpc>
                <a:spcPct val="100000"/>
              </a:lnSpc>
              <a:spcBef>
                <a:spcPct val="0"/>
              </a:spcBef>
              <a:spcAft>
                <a:spcPct val="0"/>
              </a:spcAft>
              <a:buClrTx/>
              <a:buSzTx/>
              <a:buFontTx/>
              <a:buNone/>
              <a:tabLst/>
            </a:pPr>
            <a:r>
              <a:rPr kumimoji="0" lang="zh-CN" altLang="en-US" sz="2400" b="0" i="0" u="none" strike="noStrike" cap="none" normalizeH="0" baseline="0" dirty="0" smtClean="0">
                <a:ln>
                  <a:noFill/>
                </a:ln>
                <a:solidFill>
                  <a:schemeClr val="tx1"/>
                </a:solidFill>
                <a:effectLst/>
                <a:latin typeface="Times New Roman" panose="02020603050405020304" pitchFamily="18" charset="0"/>
                <a:ea typeface="华文新魏" panose="02010800040101010101" pitchFamily="2" charset="-122"/>
                <a:cs typeface="Times New Roman" panose="02020603050405020304" pitchFamily="18" charset="0"/>
              </a:rPr>
              <a:t>附件</a:t>
            </a:r>
            <a:r>
              <a:rPr kumimoji="0" lang="en-US" altLang="zh-CN" sz="2400" b="0" i="0" u="none" strike="noStrike" cap="none" normalizeH="0" baseline="0" dirty="0" smtClean="0">
                <a:ln>
                  <a:noFill/>
                </a:ln>
                <a:solidFill>
                  <a:schemeClr val="tx1"/>
                </a:solidFill>
                <a:effectLst/>
                <a:latin typeface="Times New Roman" panose="02020603050405020304" pitchFamily="18" charset="0"/>
                <a:ea typeface="华文新魏" panose="02010800040101010101" pitchFamily="2" charset="-122"/>
                <a:cs typeface="Times New Roman" panose="02020603050405020304" pitchFamily="18" charset="0"/>
              </a:rPr>
              <a:t>1</a:t>
            </a:r>
            <a:r>
              <a:rPr kumimoji="0" lang="zh-CN" altLang="en-US" sz="2400" b="0" i="0" u="none" strike="noStrike" cap="none" normalizeH="0" baseline="0" dirty="0" smtClean="0">
                <a:ln>
                  <a:noFill/>
                </a:ln>
                <a:solidFill>
                  <a:schemeClr val="tx1"/>
                </a:solidFill>
                <a:effectLst/>
                <a:latin typeface="Times New Roman" panose="02020603050405020304" pitchFamily="18" charset="0"/>
                <a:ea typeface="华文新魏" panose="02010800040101010101" pitchFamily="2" charset="-122"/>
                <a:cs typeface="Times New Roman" panose="02020603050405020304" pitchFamily="18" charset="0"/>
              </a:rPr>
              <a:t>中有多起恐怖袭击事件尚未确定作案者。如果将可能是同一个恐怖组织或个人在不同时间、不同地点多次作案的若干案件串联起来统一组织侦査，有助于提高破案效率，有利于尽早发现新生或者隐藏的恐怖分子。请你们针对在</a:t>
            </a:r>
            <a:r>
              <a:rPr kumimoji="0" lang="en-US" altLang="zh-CN" sz="2400" b="0" i="0" u="none" strike="noStrike" cap="none" normalizeH="0" baseline="0" dirty="0" smtClean="0">
                <a:ln>
                  <a:noFill/>
                </a:ln>
                <a:solidFill>
                  <a:schemeClr val="tx1"/>
                </a:solidFill>
                <a:effectLst/>
                <a:latin typeface="Times New Roman" panose="02020603050405020304" pitchFamily="18" charset="0"/>
                <a:ea typeface="华文新魏" panose="02010800040101010101" pitchFamily="2" charset="-122"/>
                <a:cs typeface="Times New Roman" panose="02020603050405020304" pitchFamily="18" charset="0"/>
              </a:rPr>
              <a:t>2015</a:t>
            </a:r>
            <a:r>
              <a:rPr kumimoji="0" lang="zh-CN" altLang="en-US" sz="2400" b="0" i="0" u="none" strike="noStrike" cap="none" normalizeH="0" baseline="0" dirty="0" smtClean="0">
                <a:ln>
                  <a:noFill/>
                </a:ln>
                <a:solidFill>
                  <a:schemeClr val="tx1"/>
                </a:solidFill>
                <a:effectLst/>
                <a:latin typeface="Times New Roman" panose="02020603050405020304" pitchFamily="18" charset="0"/>
                <a:ea typeface="华文新魏" panose="02010800040101010101" pitchFamily="2" charset="-122"/>
                <a:cs typeface="Times New Roman" panose="02020603050405020304" pitchFamily="18" charset="0"/>
              </a:rPr>
              <a:t>、</a:t>
            </a:r>
            <a:r>
              <a:rPr kumimoji="0" lang="en-US" altLang="zh-CN" sz="2400" b="0" i="0" u="none" strike="noStrike" cap="none" normalizeH="0" baseline="0" dirty="0" smtClean="0">
                <a:ln>
                  <a:noFill/>
                </a:ln>
                <a:solidFill>
                  <a:schemeClr val="tx1"/>
                </a:solidFill>
                <a:effectLst/>
                <a:latin typeface="Times New Roman" panose="02020603050405020304" pitchFamily="18" charset="0"/>
                <a:ea typeface="华文新魏" panose="02010800040101010101" pitchFamily="2" charset="-122"/>
                <a:cs typeface="Times New Roman" panose="02020603050405020304" pitchFamily="18" charset="0"/>
              </a:rPr>
              <a:t>2016</a:t>
            </a:r>
            <a:r>
              <a:rPr kumimoji="0" lang="zh-CN" altLang="en-US" sz="2400" b="0" i="0" u="none" strike="noStrike" cap="none" normalizeH="0" baseline="0" dirty="0" smtClean="0">
                <a:ln>
                  <a:noFill/>
                </a:ln>
                <a:solidFill>
                  <a:schemeClr val="tx1"/>
                </a:solidFill>
                <a:effectLst/>
                <a:latin typeface="Times New Roman" panose="02020603050405020304" pitchFamily="18" charset="0"/>
                <a:ea typeface="华文新魏" panose="02010800040101010101" pitchFamily="2" charset="-122"/>
                <a:cs typeface="Times New Roman" panose="02020603050405020304" pitchFamily="18" charset="0"/>
              </a:rPr>
              <a:t>年度发生的、尚未有组织或个人宣称负责的恐怖袭击事件，运用数学建模方法寻找上述可能性，即将可能是同一个恐怖组织或个人在不同时间、不同地点多次作案的若干案件归为一类，对应的未知作案组织或个人标记不同的代号，并按该组织或个人的危害性从大到小选出其中的前</a:t>
            </a:r>
            <a:r>
              <a:rPr kumimoji="0" lang="en-US" altLang="zh-CN" sz="2400" b="0" i="0" u="none" strike="noStrike" cap="none" normalizeH="0" baseline="0" dirty="0" smtClean="0">
                <a:ln>
                  <a:noFill/>
                </a:ln>
                <a:solidFill>
                  <a:schemeClr val="tx1"/>
                </a:solidFill>
                <a:effectLst/>
                <a:latin typeface="Times New Roman" panose="02020603050405020304" pitchFamily="18" charset="0"/>
                <a:ea typeface="华文新魏" panose="02010800040101010101" pitchFamily="2" charset="-122"/>
                <a:cs typeface="Times New Roman" panose="02020603050405020304" pitchFamily="18" charset="0"/>
              </a:rPr>
              <a:t>5</a:t>
            </a:r>
            <a:r>
              <a:rPr kumimoji="0" lang="zh-CN" altLang="en-US" sz="2400" b="0" i="0" u="none" strike="noStrike" cap="none" normalizeH="0" baseline="0" dirty="0" smtClean="0">
                <a:ln>
                  <a:noFill/>
                </a:ln>
                <a:solidFill>
                  <a:schemeClr val="tx1"/>
                </a:solidFill>
                <a:effectLst/>
                <a:latin typeface="Times New Roman" panose="02020603050405020304" pitchFamily="18" charset="0"/>
                <a:ea typeface="华文新魏" panose="02010800040101010101" pitchFamily="2" charset="-122"/>
                <a:cs typeface="Times New Roman" panose="02020603050405020304" pitchFamily="18" charset="0"/>
              </a:rPr>
              <a:t>个，记为</a:t>
            </a:r>
            <a:r>
              <a:rPr kumimoji="0" lang="en-US" altLang="zh-CN" sz="2400" b="0" i="0" u="none" strike="noStrike" cap="none" normalizeH="0" baseline="0" dirty="0" smtClean="0">
                <a:ln>
                  <a:noFill/>
                </a:ln>
                <a:solidFill>
                  <a:schemeClr val="tx1"/>
                </a:solidFill>
                <a:effectLst/>
                <a:latin typeface="Times New Roman" panose="02020603050405020304" pitchFamily="18" charset="0"/>
                <a:ea typeface="华文新魏" panose="02010800040101010101" pitchFamily="2" charset="-122"/>
                <a:cs typeface="Times New Roman" panose="02020603050405020304" pitchFamily="18" charset="0"/>
              </a:rPr>
              <a:t>1</a:t>
            </a:r>
            <a:r>
              <a:rPr kumimoji="0" lang="zh-CN" altLang="en-US" sz="2400" b="0" i="0" u="none" strike="noStrike" cap="none" normalizeH="0" baseline="0" dirty="0" smtClean="0">
                <a:ln>
                  <a:noFill/>
                </a:ln>
                <a:solidFill>
                  <a:schemeClr val="tx1"/>
                </a:solidFill>
                <a:effectLst/>
                <a:latin typeface="Times New Roman" panose="02020603050405020304" pitchFamily="18" charset="0"/>
                <a:ea typeface="华文新魏" panose="02010800040101010101" pitchFamily="2" charset="-122"/>
                <a:cs typeface="Times New Roman" panose="02020603050405020304" pitchFamily="18" charset="0"/>
              </a:rPr>
              <a:t>号</a:t>
            </a:r>
            <a:r>
              <a:rPr kumimoji="0" lang="en-US" altLang="zh-CN" sz="2400" b="0" i="0" u="none" strike="noStrike" cap="none" normalizeH="0" baseline="0" dirty="0" smtClean="0">
                <a:ln>
                  <a:noFill/>
                </a:ln>
                <a:solidFill>
                  <a:schemeClr val="tx1"/>
                </a:solidFill>
                <a:effectLst/>
                <a:latin typeface="Times New Roman" panose="02020603050405020304" pitchFamily="18" charset="0"/>
                <a:ea typeface="华文新魏" panose="02010800040101010101" pitchFamily="2" charset="-122"/>
                <a:cs typeface="Times New Roman" panose="02020603050405020304" pitchFamily="18" charset="0"/>
              </a:rPr>
              <a:t>-5</a:t>
            </a:r>
            <a:r>
              <a:rPr kumimoji="0" lang="zh-CN" altLang="en-US" sz="2400" b="0" i="0" u="none" strike="noStrike" cap="none" normalizeH="0" baseline="0" dirty="0" smtClean="0">
                <a:ln>
                  <a:noFill/>
                </a:ln>
                <a:solidFill>
                  <a:schemeClr val="tx1"/>
                </a:solidFill>
                <a:effectLst/>
                <a:latin typeface="Times New Roman" panose="02020603050405020304" pitchFamily="18" charset="0"/>
                <a:ea typeface="华文新魏" panose="02010800040101010101" pitchFamily="2" charset="-122"/>
                <a:cs typeface="Times New Roman" panose="02020603050405020304" pitchFamily="18" charset="0"/>
              </a:rPr>
              <a:t>号。再对表</a:t>
            </a:r>
            <a:r>
              <a:rPr kumimoji="0" lang="en-US" altLang="zh-CN" sz="2400" b="0" i="0" u="none" strike="noStrike" cap="none" normalizeH="0" baseline="0" dirty="0" smtClean="0">
                <a:ln>
                  <a:noFill/>
                </a:ln>
                <a:solidFill>
                  <a:schemeClr val="tx1"/>
                </a:solidFill>
                <a:effectLst/>
                <a:latin typeface="Times New Roman" panose="02020603050405020304" pitchFamily="18" charset="0"/>
                <a:ea typeface="华文新魏" panose="02010800040101010101" pitchFamily="2" charset="-122"/>
                <a:cs typeface="Times New Roman" panose="02020603050405020304" pitchFamily="18" charset="0"/>
              </a:rPr>
              <a:t>2</a:t>
            </a:r>
            <a:r>
              <a:rPr kumimoji="0" lang="zh-CN" altLang="en-US" sz="2400" b="0" i="0" u="none" strike="noStrike" cap="none" normalizeH="0" baseline="0" dirty="0" smtClean="0">
                <a:ln>
                  <a:noFill/>
                </a:ln>
                <a:solidFill>
                  <a:schemeClr val="tx1"/>
                </a:solidFill>
                <a:effectLst/>
                <a:latin typeface="Times New Roman" panose="02020603050405020304" pitchFamily="18" charset="0"/>
                <a:ea typeface="华文新魏" panose="02010800040101010101" pitchFamily="2" charset="-122"/>
                <a:cs typeface="Times New Roman" panose="02020603050405020304" pitchFamily="18" charset="0"/>
              </a:rPr>
              <a:t>列出的恐袭事件，按嫌疑程度对</a:t>
            </a:r>
            <a:r>
              <a:rPr kumimoji="0" lang="en-US" altLang="zh-CN" sz="2400" b="0" i="0" u="none" strike="noStrike" cap="none" normalizeH="0" baseline="0" dirty="0" smtClean="0">
                <a:ln>
                  <a:noFill/>
                </a:ln>
                <a:solidFill>
                  <a:schemeClr val="tx1"/>
                </a:solidFill>
                <a:effectLst/>
                <a:latin typeface="Times New Roman" panose="02020603050405020304" pitchFamily="18" charset="0"/>
                <a:ea typeface="华文新魏" panose="02010800040101010101" pitchFamily="2" charset="-122"/>
                <a:cs typeface="Times New Roman" panose="02020603050405020304" pitchFamily="18" charset="0"/>
              </a:rPr>
              <a:t>5</a:t>
            </a:r>
            <a:r>
              <a:rPr kumimoji="0" lang="zh-CN" altLang="en-US" sz="2400" b="0" i="0" u="none" strike="noStrike" cap="none" normalizeH="0" baseline="0" dirty="0" smtClean="0">
                <a:ln>
                  <a:noFill/>
                </a:ln>
                <a:solidFill>
                  <a:schemeClr val="tx1"/>
                </a:solidFill>
                <a:effectLst/>
                <a:latin typeface="Times New Roman" panose="02020603050405020304" pitchFamily="18" charset="0"/>
                <a:ea typeface="华文新魏" panose="02010800040101010101" pitchFamily="2" charset="-122"/>
                <a:cs typeface="Times New Roman" panose="02020603050405020304" pitchFamily="18" charset="0"/>
              </a:rPr>
              <a:t>个嫌疑人排序，并将结果填入下表</a:t>
            </a:r>
            <a:r>
              <a:rPr kumimoji="0" lang="en-US" altLang="zh-CN" sz="2400" b="0" i="0" u="none" strike="noStrike" cap="none" normalizeH="0" baseline="0" dirty="0" smtClean="0">
                <a:ln>
                  <a:noFill/>
                </a:ln>
                <a:solidFill>
                  <a:schemeClr val="tx1"/>
                </a:solidFill>
                <a:effectLst/>
                <a:latin typeface="Times New Roman" panose="02020603050405020304" pitchFamily="18" charset="0"/>
                <a:ea typeface="华文新魏" panose="02010800040101010101" pitchFamily="2" charset="-122"/>
                <a:cs typeface="Times New Roman" panose="02020603050405020304" pitchFamily="18" charset="0"/>
              </a:rPr>
              <a:t>(</a:t>
            </a:r>
            <a:r>
              <a:rPr kumimoji="0" lang="zh-CN" altLang="en-US" sz="2400" b="0" i="0" u="none" strike="noStrike" cap="none" normalizeH="0" baseline="0" dirty="0" smtClean="0">
                <a:ln>
                  <a:noFill/>
                </a:ln>
                <a:solidFill>
                  <a:schemeClr val="tx1"/>
                </a:solidFill>
                <a:effectLst/>
                <a:latin typeface="Times New Roman" panose="02020603050405020304" pitchFamily="18" charset="0"/>
                <a:ea typeface="华文新魏" panose="02010800040101010101" pitchFamily="2" charset="-122"/>
                <a:cs typeface="Times New Roman" panose="02020603050405020304" pitchFamily="18" charset="0"/>
              </a:rPr>
              <a:t>表中样例的意思是：对事件编号为</a:t>
            </a:r>
            <a:r>
              <a:rPr kumimoji="0" lang="en-US" altLang="zh-CN" sz="2400" b="0" i="0" u="none" strike="noStrike" cap="none" normalizeH="0" baseline="0" dirty="0" smtClean="0">
                <a:ln>
                  <a:noFill/>
                </a:ln>
                <a:solidFill>
                  <a:schemeClr val="tx1"/>
                </a:solidFill>
                <a:effectLst/>
                <a:latin typeface="Times New Roman" panose="02020603050405020304" pitchFamily="18" charset="0"/>
                <a:ea typeface="华文新魏" panose="02010800040101010101" pitchFamily="2" charset="-122"/>
                <a:cs typeface="Times New Roman" panose="02020603050405020304" pitchFamily="18" charset="0"/>
              </a:rPr>
              <a:t>XX</a:t>
            </a:r>
            <a:r>
              <a:rPr kumimoji="0" lang="zh-CN" altLang="en-US" sz="2400" b="0" i="0" u="none" strike="noStrike" cap="none" normalizeH="0" baseline="0" dirty="0" smtClean="0">
                <a:ln>
                  <a:noFill/>
                </a:ln>
                <a:solidFill>
                  <a:schemeClr val="tx1"/>
                </a:solidFill>
                <a:effectLst/>
                <a:latin typeface="Times New Roman" panose="02020603050405020304" pitchFamily="18" charset="0"/>
                <a:ea typeface="华文新魏" panose="02010800040101010101" pitchFamily="2" charset="-122"/>
                <a:cs typeface="Times New Roman" panose="02020603050405020304" pitchFamily="18" charset="0"/>
              </a:rPr>
              <a:t>的事件，</a:t>
            </a:r>
            <a:r>
              <a:rPr kumimoji="0" lang="en-US" altLang="zh-CN" sz="2400" b="0" i="0" u="none" strike="noStrike" cap="none" normalizeH="0" baseline="0" dirty="0" smtClean="0">
                <a:ln>
                  <a:noFill/>
                </a:ln>
                <a:solidFill>
                  <a:schemeClr val="tx1"/>
                </a:solidFill>
                <a:effectLst/>
                <a:latin typeface="Times New Roman" panose="02020603050405020304" pitchFamily="18" charset="0"/>
                <a:ea typeface="华文新魏" panose="02010800040101010101" pitchFamily="2" charset="-122"/>
                <a:cs typeface="Times New Roman" panose="02020603050405020304" pitchFamily="18" charset="0"/>
              </a:rPr>
              <a:t>3</a:t>
            </a:r>
            <a:r>
              <a:rPr kumimoji="0" lang="zh-CN" altLang="en-US" sz="2400" b="0" i="0" u="none" strike="noStrike" cap="none" normalizeH="0" baseline="0" dirty="0" smtClean="0">
                <a:ln>
                  <a:noFill/>
                </a:ln>
                <a:solidFill>
                  <a:schemeClr val="tx1"/>
                </a:solidFill>
                <a:effectLst/>
                <a:latin typeface="Times New Roman" panose="02020603050405020304" pitchFamily="18" charset="0"/>
                <a:ea typeface="华文新魏" panose="02010800040101010101" pitchFamily="2" charset="-122"/>
                <a:cs typeface="Times New Roman" panose="02020603050405020304" pitchFamily="18" charset="0"/>
              </a:rPr>
              <a:t>号的嫌疑最大，其次是</a:t>
            </a:r>
            <a:r>
              <a:rPr kumimoji="0" lang="en-US" altLang="zh-CN" sz="2400" b="0" i="0" u="none" strike="noStrike" cap="none" normalizeH="0" baseline="0" dirty="0" smtClean="0">
                <a:ln>
                  <a:noFill/>
                </a:ln>
                <a:solidFill>
                  <a:schemeClr val="tx1"/>
                </a:solidFill>
                <a:effectLst/>
                <a:latin typeface="Times New Roman" panose="02020603050405020304" pitchFamily="18" charset="0"/>
                <a:ea typeface="华文新魏" panose="02010800040101010101" pitchFamily="2" charset="-122"/>
                <a:cs typeface="Times New Roman" panose="02020603050405020304" pitchFamily="18" charset="0"/>
              </a:rPr>
              <a:t>4</a:t>
            </a:r>
            <a:r>
              <a:rPr kumimoji="0" lang="zh-CN" altLang="en-US" sz="2400" b="0" i="0" u="none" strike="noStrike" cap="none" normalizeH="0" baseline="0" dirty="0" smtClean="0">
                <a:ln>
                  <a:noFill/>
                </a:ln>
                <a:solidFill>
                  <a:schemeClr val="tx1"/>
                </a:solidFill>
                <a:effectLst/>
                <a:latin typeface="Times New Roman" panose="02020603050405020304" pitchFamily="18" charset="0"/>
                <a:ea typeface="华文新魏" panose="02010800040101010101" pitchFamily="2" charset="-122"/>
                <a:cs typeface="Times New Roman" panose="02020603050405020304" pitchFamily="18" charset="0"/>
              </a:rPr>
              <a:t>号，最后是</a:t>
            </a:r>
            <a:r>
              <a:rPr kumimoji="0" lang="en-US" altLang="zh-CN" sz="2400" b="0" i="0" u="none" strike="noStrike" cap="none" normalizeH="0" baseline="0" dirty="0" smtClean="0">
                <a:ln>
                  <a:noFill/>
                </a:ln>
                <a:solidFill>
                  <a:schemeClr val="tx1"/>
                </a:solidFill>
                <a:effectLst/>
                <a:latin typeface="Times New Roman" panose="02020603050405020304" pitchFamily="18" charset="0"/>
                <a:ea typeface="华文新魏" panose="02010800040101010101" pitchFamily="2" charset="-122"/>
                <a:cs typeface="Times New Roman" panose="02020603050405020304" pitchFamily="18" charset="0"/>
              </a:rPr>
              <a:t>5</a:t>
            </a:r>
            <a:r>
              <a:rPr kumimoji="0" lang="zh-CN" altLang="en-US" sz="2400" b="0" i="0" u="none" strike="noStrike" cap="none" normalizeH="0" baseline="0" dirty="0" smtClean="0">
                <a:ln>
                  <a:noFill/>
                </a:ln>
                <a:solidFill>
                  <a:schemeClr val="tx1"/>
                </a:solidFill>
                <a:effectLst/>
                <a:latin typeface="Times New Roman" panose="02020603050405020304" pitchFamily="18" charset="0"/>
                <a:ea typeface="华文新魏" panose="02010800040101010101" pitchFamily="2" charset="-122"/>
                <a:cs typeface="Times New Roman" panose="02020603050405020304" pitchFamily="18" charset="0"/>
              </a:rPr>
              <a:t>号</a:t>
            </a:r>
            <a:r>
              <a:rPr kumimoji="0" lang="en-US" altLang="zh-CN" sz="2400" b="0" i="0" u="none" strike="noStrike" cap="none" normalizeH="0" baseline="0" dirty="0" smtClean="0">
                <a:ln>
                  <a:noFill/>
                </a:ln>
                <a:solidFill>
                  <a:schemeClr val="tx1"/>
                </a:solidFill>
                <a:effectLst/>
                <a:latin typeface="Times New Roman" panose="02020603050405020304" pitchFamily="18" charset="0"/>
                <a:ea typeface="华文新魏" panose="02010800040101010101" pitchFamily="2" charset="-122"/>
                <a:cs typeface="Times New Roman" panose="02020603050405020304" pitchFamily="18" charset="0"/>
              </a:rPr>
              <a:t>)</a:t>
            </a:r>
            <a:r>
              <a:rPr kumimoji="0" lang="zh-CN" altLang="en-US" sz="2400" b="0" i="0" u="none" strike="noStrike" cap="none" normalizeH="0" baseline="0" dirty="0" smtClean="0">
                <a:ln>
                  <a:noFill/>
                </a:ln>
                <a:solidFill>
                  <a:schemeClr val="tx1"/>
                </a:solidFill>
                <a:effectLst/>
                <a:latin typeface="Times New Roman" panose="02020603050405020304" pitchFamily="18" charset="0"/>
                <a:ea typeface="华文新魏" panose="02010800040101010101" pitchFamily="2" charset="-122"/>
                <a:cs typeface="Times New Roman" panose="02020603050405020304" pitchFamily="18" charset="0"/>
              </a:rPr>
              <a:t>，如果认为某嫌疑人关系不大，也可以保留空格。</a:t>
            </a:r>
          </a:p>
        </p:txBody>
      </p:sp>
    </p:spTree>
    <p:extLst>
      <p:ext uri="{BB962C8B-B14F-4D97-AF65-F5344CB8AC3E}">
        <p14:creationId xmlns:p14="http://schemas.microsoft.com/office/powerpoint/2010/main" val="355106268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p:cNvGraphicFramePr>
            <a:graphicFrameLocks noGrp="1"/>
          </p:cNvGraphicFramePr>
          <p:nvPr>
            <p:extLst>
              <p:ext uri="{D42A27DB-BD31-4B8C-83A1-F6EECF244321}">
                <p14:modId xmlns:p14="http://schemas.microsoft.com/office/powerpoint/2010/main" val="2272041269"/>
              </p:ext>
            </p:extLst>
          </p:nvPr>
        </p:nvGraphicFramePr>
        <p:xfrm>
          <a:off x="1602403" y="1277085"/>
          <a:ext cx="9385035" cy="4617720"/>
        </p:xfrm>
        <a:graphic>
          <a:graphicData uri="http://schemas.openxmlformats.org/drawingml/2006/table">
            <a:tbl>
              <a:tblPr>
                <a:tableStyleId>{5C22544A-7EE6-4342-B048-85BDC9FD1C3A}</a:tableStyleId>
              </a:tblPr>
              <a:tblGrid>
                <a:gridCol w="2011080"/>
                <a:gridCol w="1474791"/>
                <a:gridCol w="1474791"/>
                <a:gridCol w="1474791"/>
                <a:gridCol w="1474791"/>
                <a:gridCol w="1474791"/>
              </a:tblGrid>
              <a:tr h="325911">
                <a:tc>
                  <a:txBody>
                    <a:bodyPr/>
                    <a:lstStyle/>
                    <a:p>
                      <a:pPr algn="ctr" fontAlgn="b">
                        <a:spcAft>
                          <a:spcPts val="0"/>
                        </a:spcAft>
                      </a:pPr>
                      <a:r>
                        <a:rPr lang="en-US" sz="2400" kern="0" dirty="0">
                          <a:effectLst/>
                          <a:latin typeface="宋体" panose="02010600030101010101" pitchFamily="2" charset="-122"/>
                          <a:ea typeface="宋体" panose="02010600030101010101" pitchFamily="2" charset="-122"/>
                        </a:rPr>
                        <a:t> </a:t>
                      </a:r>
                      <a:endParaRPr lang="zh-CN" sz="2400" kern="100" dirty="0">
                        <a:effectLst/>
                        <a:latin typeface="宋体" panose="02010600030101010101" pitchFamily="2" charset="-122"/>
                        <a:ea typeface="宋体" panose="02010600030101010101" pitchFamily="2" charset="-122"/>
                      </a:endParaRPr>
                    </a:p>
                  </a:txBody>
                  <a:tcPr marL="9525" marR="9525" marT="9525" marB="9525" anchor="b"/>
                </a:tc>
                <a:tc>
                  <a:txBody>
                    <a:bodyPr/>
                    <a:lstStyle/>
                    <a:p>
                      <a:pPr algn="ctr" fontAlgn="b">
                        <a:spcAft>
                          <a:spcPts val="0"/>
                        </a:spcAft>
                      </a:pPr>
                      <a:r>
                        <a:rPr lang="en-US" sz="2400" kern="0" dirty="0">
                          <a:effectLst/>
                          <a:latin typeface="宋体" panose="02010600030101010101" pitchFamily="2" charset="-122"/>
                          <a:ea typeface="宋体" panose="02010600030101010101" pitchFamily="2" charset="-122"/>
                        </a:rPr>
                        <a:t>1</a:t>
                      </a:r>
                      <a:r>
                        <a:rPr lang="zh-CN" sz="2400" kern="0" dirty="0">
                          <a:effectLst/>
                          <a:latin typeface="宋体" panose="02010600030101010101" pitchFamily="2" charset="-122"/>
                          <a:ea typeface="宋体" panose="02010600030101010101" pitchFamily="2" charset="-122"/>
                        </a:rPr>
                        <a:t>号嫌疑人</a:t>
                      </a:r>
                      <a:endParaRPr lang="zh-CN" sz="2400" kern="100" dirty="0">
                        <a:effectLst/>
                        <a:latin typeface="宋体" panose="02010600030101010101" pitchFamily="2" charset="-122"/>
                        <a:ea typeface="宋体" panose="02010600030101010101" pitchFamily="2" charset="-122"/>
                      </a:endParaRPr>
                    </a:p>
                  </a:txBody>
                  <a:tcPr marL="9525" marR="9525" marT="9525" marB="9525" anchor="b"/>
                </a:tc>
                <a:tc>
                  <a:txBody>
                    <a:bodyPr/>
                    <a:lstStyle/>
                    <a:p>
                      <a:pPr algn="ctr" fontAlgn="b">
                        <a:spcAft>
                          <a:spcPts val="0"/>
                        </a:spcAft>
                      </a:pPr>
                      <a:r>
                        <a:rPr lang="en-US" sz="2400" kern="0" dirty="0">
                          <a:effectLst/>
                          <a:latin typeface="宋体" panose="02010600030101010101" pitchFamily="2" charset="-122"/>
                          <a:ea typeface="宋体" panose="02010600030101010101" pitchFamily="2" charset="-122"/>
                        </a:rPr>
                        <a:t>2</a:t>
                      </a:r>
                      <a:r>
                        <a:rPr lang="zh-CN" sz="2400" kern="0" dirty="0">
                          <a:effectLst/>
                          <a:latin typeface="宋体" panose="02010600030101010101" pitchFamily="2" charset="-122"/>
                          <a:ea typeface="宋体" panose="02010600030101010101" pitchFamily="2" charset="-122"/>
                        </a:rPr>
                        <a:t>号嫌疑人</a:t>
                      </a:r>
                      <a:endParaRPr lang="zh-CN" sz="2400" kern="100" dirty="0">
                        <a:effectLst/>
                        <a:latin typeface="宋体" panose="02010600030101010101" pitchFamily="2" charset="-122"/>
                        <a:ea typeface="宋体" panose="02010600030101010101" pitchFamily="2" charset="-122"/>
                      </a:endParaRPr>
                    </a:p>
                  </a:txBody>
                  <a:tcPr marL="9525" marR="9525" marT="9525" marB="9525" anchor="b"/>
                </a:tc>
                <a:tc>
                  <a:txBody>
                    <a:bodyPr/>
                    <a:lstStyle/>
                    <a:p>
                      <a:pPr algn="ctr" fontAlgn="b">
                        <a:spcAft>
                          <a:spcPts val="0"/>
                        </a:spcAft>
                      </a:pPr>
                      <a:r>
                        <a:rPr lang="en-US" sz="2400" kern="0">
                          <a:effectLst/>
                          <a:latin typeface="宋体" panose="02010600030101010101" pitchFamily="2" charset="-122"/>
                          <a:ea typeface="宋体" panose="02010600030101010101" pitchFamily="2" charset="-122"/>
                        </a:rPr>
                        <a:t>3</a:t>
                      </a:r>
                      <a:r>
                        <a:rPr lang="zh-CN" sz="2400" kern="0">
                          <a:effectLst/>
                          <a:latin typeface="宋体" panose="02010600030101010101" pitchFamily="2" charset="-122"/>
                          <a:ea typeface="宋体" panose="02010600030101010101" pitchFamily="2" charset="-122"/>
                        </a:rPr>
                        <a:t>号嫌疑人</a:t>
                      </a:r>
                      <a:endParaRPr lang="zh-CN" sz="2400" kern="100">
                        <a:effectLst/>
                        <a:latin typeface="宋体" panose="02010600030101010101" pitchFamily="2" charset="-122"/>
                        <a:ea typeface="宋体" panose="02010600030101010101" pitchFamily="2" charset="-122"/>
                      </a:endParaRPr>
                    </a:p>
                  </a:txBody>
                  <a:tcPr marL="9525" marR="9525" marT="9525" marB="9525" anchor="b"/>
                </a:tc>
                <a:tc>
                  <a:txBody>
                    <a:bodyPr/>
                    <a:lstStyle/>
                    <a:p>
                      <a:pPr algn="ctr" fontAlgn="b">
                        <a:spcAft>
                          <a:spcPts val="0"/>
                        </a:spcAft>
                      </a:pPr>
                      <a:r>
                        <a:rPr lang="en-US" sz="2400" kern="0">
                          <a:effectLst/>
                          <a:latin typeface="宋体" panose="02010600030101010101" pitchFamily="2" charset="-122"/>
                          <a:ea typeface="宋体" panose="02010600030101010101" pitchFamily="2" charset="-122"/>
                        </a:rPr>
                        <a:t>4</a:t>
                      </a:r>
                      <a:r>
                        <a:rPr lang="zh-CN" sz="2400" kern="0">
                          <a:effectLst/>
                          <a:latin typeface="宋体" panose="02010600030101010101" pitchFamily="2" charset="-122"/>
                          <a:ea typeface="宋体" panose="02010600030101010101" pitchFamily="2" charset="-122"/>
                        </a:rPr>
                        <a:t>号嫌疑人</a:t>
                      </a:r>
                      <a:endParaRPr lang="zh-CN" sz="2400" kern="100">
                        <a:effectLst/>
                        <a:latin typeface="宋体" panose="02010600030101010101" pitchFamily="2" charset="-122"/>
                        <a:ea typeface="宋体" panose="02010600030101010101" pitchFamily="2" charset="-122"/>
                      </a:endParaRPr>
                    </a:p>
                  </a:txBody>
                  <a:tcPr marL="9525" marR="9525" marT="9525" marB="9525" anchor="b"/>
                </a:tc>
                <a:tc>
                  <a:txBody>
                    <a:bodyPr/>
                    <a:lstStyle/>
                    <a:p>
                      <a:pPr algn="ctr" fontAlgn="b">
                        <a:spcAft>
                          <a:spcPts val="0"/>
                        </a:spcAft>
                      </a:pPr>
                      <a:r>
                        <a:rPr lang="en-US" sz="2400" kern="0">
                          <a:effectLst/>
                          <a:latin typeface="宋体" panose="02010600030101010101" pitchFamily="2" charset="-122"/>
                          <a:ea typeface="宋体" panose="02010600030101010101" pitchFamily="2" charset="-122"/>
                        </a:rPr>
                        <a:t>5</a:t>
                      </a:r>
                      <a:r>
                        <a:rPr lang="zh-CN" sz="2400" kern="0">
                          <a:effectLst/>
                          <a:latin typeface="宋体" panose="02010600030101010101" pitchFamily="2" charset="-122"/>
                          <a:ea typeface="宋体" panose="02010600030101010101" pitchFamily="2" charset="-122"/>
                        </a:rPr>
                        <a:t>号嫌疑人</a:t>
                      </a:r>
                      <a:endParaRPr lang="zh-CN" sz="2400" kern="100">
                        <a:effectLst/>
                        <a:latin typeface="宋体" panose="02010600030101010101" pitchFamily="2" charset="-122"/>
                        <a:ea typeface="宋体" panose="02010600030101010101" pitchFamily="2" charset="-122"/>
                      </a:endParaRPr>
                    </a:p>
                  </a:txBody>
                  <a:tcPr marL="9525" marR="9525" marT="9525" marB="9525" anchor="b"/>
                </a:tc>
              </a:tr>
              <a:tr h="325911">
                <a:tc>
                  <a:txBody>
                    <a:bodyPr/>
                    <a:lstStyle/>
                    <a:p>
                      <a:pPr algn="ctr" fontAlgn="b">
                        <a:spcAft>
                          <a:spcPts val="0"/>
                        </a:spcAft>
                      </a:pPr>
                      <a:r>
                        <a:rPr lang="zh-CN" sz="2400" kern="0">
                          <a:effectLst/>
                          <a:latin typeface="宋体" panose="02010600030101010101" pitchFamily="2" charset="-122"/>
                          <a:ea typeface="宋体" panose="02010600030101010101" pitchFamily="2" charset="-122"/>
                        </a:rPr>
                        <a:t>样例</a:t>
                      </a:r>
                      <a:r>
                        <a:rPr lang="en-US" sz="2400" kern="0">
                          <a:effectLst/>
                          <a:latin typeface="宋体" panose="02010600030101010101" pitchFamily="2" charset="-122"/>
                          <a:ea typeface="宋体" panose="02010600030101010101" pitchFamily="2" charset="-122"/>
                        </a:rPr>
                        <a:t>XX</a:t>
                      </a:r>
                      <a:endParaRPr lang="zh-CN" sz="2400" kern="100">
                        <a:effectLst/>
                        <a:latin typeface="宋体" panose="02010600030101010101" pitchFamily="2" charset="-122"/>
                        <a:ea typeface="宋体" panose="02010600030101010101" pitchFamily="2" charset="-122"/>
                      </a:endParaRPr>
                    </a:p>
                  </a:txBody>
                  <a:tcPr marL="9525" marR="9525" marT="9525" marB="9525" anchor="b"/>
                </a:tc>
                <a:tc>
                  <a:txBody>
                    <a:bodyPr/>
                    <a:lstStyle/>
                    <a:p>
                      <a:pPr algn="ctr" fontAlgn="b">
                        <a:spcAft>
                          <a:spcPts val="0"/>
                        </a:spcAft>
                      </a:pPr>
                      <a:r>
                        <a:rPr lang="en-US" sz="2400" kern="0" dirty="0">
                          <a:effectLst/>
                          <a:latin typeface="宋体" panose="02010600030101010101" pitchFamily="2" charset="-122"/>
                          <a:ea typeface="宋体" panose="02010600030101010101" pitchFamily="2" charset="-122"/>
                        </a:rPr>
                        <a:t>4</a:t>
                      </a:r>
                      <a:endParaRPr lang="zh-CN" sz="2400" kern="100" dirty="0">
                        <a:effectLst/>
                        <a:latin typeface="宋体" panose="02010600030101010101" pitchFamily="2" charset="-122"/>
                        <a:ea typeface="宋体" panose="02010600030101010101" pitchFamily="2" charset="-122"/>
                      </a:endParaRPr>
                    </a:p>
                  </a:txBody>
                  <a:tcPr marL="9525" marR="9525" marT="9525" marB="9525" anchor="b"/>
                </a:tc>
                <a:tc>
                  <a:txBody>
                    <a:bodyPr/>
                    <a:lstStyle/>
                    <a:p>
                      <a:pPr algn="ctr" fontAlgn="b">
                        <a:spcAft>
                          <a:spcPts val="0"/>
                        </a:spcAft>
                      </a:pPr>
                      <a:r>
                        <a:rPr lang="en-US" sz="2400" kern="0" dirty="0">
                          <a:effectLst/>
                          <a:latin typeface="宋体" panose="02010600030101010101" pitchFamily="2" charset="-122"/>
                          <a:ea typeface="宋体" panose="02010600030101010101" pitchFamily="2" charset="-122"/>
                        </a:rPr>
                        <a:t>3</a:t>
                      </a:r>
                      <a:endParaRPr lang="zh-CN" sz="2400" kern="100" dirty="0">
                        <a:effectLst/>
                        <a:latin typeface="宋体" panose="02010600030101010101" pitchFamily="2" charset="-122"/>
                        <a:ea typeface="宋体" panose="02010600030101010101" pitchFamily="2" charset="-122"/>
                      </a:endParaRPr>
                    </a:p>
                  </a:txBody>
                  <a:tcPr marL="9525" marR="9525" marT="9525" marB="9525" anchor="b"/>
                </a:tc>
                <a:tc>
                  <a:txBody>
                    <a:bodyPr/>
                    <a:lstStyle/>
                    <a:p>
                      <a:pPr algn="ctr" fontAlgn="b">
                        <a:spcAft>
                          <a:spcPts val="0"/>
                        </a:spcAft>
                      </a:pPr>
                      <a:r>
                        <a:rPr lang="en-US" sz="2400" kern="0" dirty="0">
                          <a:effectLst/>
                          <a:latin typeface="宋体" panose="02010600030101010101" pitchFamily="2" charset="-122"/>
                          <a:ea typeface="宋体" panose="02010600030101010101" pitchFamily="2" charset="-122"/>
                        </a:rPr>
                        <a:t>1</a:t>
                      </a:r>
                      <a:endParaRPr lang="zh-CN" sz="2400" kern="100" dirty="0">
                        <a:effectLst/>
                        <a:latin typeface="宋体" panose="02010600030101010101" pitchFamily="2" charset="-122"/>
                        <a:ea typeface="宋体" panose="02010600030101010101" pitchFamily="2" charset="-122"/>
                      </a:endParaRPr>
                    </a:p>
                  </a:txBody>
                  <a:tcPr marL="9525" marR="9525" marT="9525" marB="9525" anchor="b"/>
                </a:tc>
                <a:tc>
                  <a:txBody>
                    <a:bodyPr/>
                    <a:lstStyle/>
                    <a:p>
                      <a:pPr algn="ctr" fontAlgn="b">
                        <a:spcAft>
                          <a:spcPts val="0"/>
                        </a:spcAft>
                      </a:pPr>
                      <a:r>
                        <a:rPr lang="en-US" sz="2400" kern="0">
                          <a:effectLst/>
                          <a:latin typeface="宋体" panose="02010600030101010101" pitchFamily="2" charset="-122"/>
                          <a:ea typeface="宋体" panose="02010600030101010101" pitchFamily="2" charset="-122"/>
                        </a:rPr>
                        <a:t>2</a:t>
                      </a:r>
                      <a:endParaRPr lang="zh-CN" sz="2400" kern="100">
                        <a:effectLst/>
                        <a:latin typeface="宋体" panose="02010600030101010101" pitchFamily="2" charset="-122"/>
                        <a:ea typeface="宋体" panose="02010600030101010101" pitchFamily="2" charset="-122"/>
                      </a:endParaRPr>
                    </a:p>
                  </a:txBody>
                  <a:tcPr marL="9525" marR="9525" marT="9525" marB="9525" anchor="b"/>
                </a:tc>
                <a:tc>
                  <a:txBody>
                    <a:bodyPr/>
                    <a:lstStyle/>
                    <a:p>
                      <a:pPr algn="ctr" fontAlgn="b">
                        <a:spcAft>
                          <a:spcPts val="0"/>
                        </a:spcAft>
                      </a:pPr>
                      <a:r>
                        <a:rPr lang="en-US" sz="2400" kern="0">
                          <a:effectLst/>
                          <a:latin typeface="宋体" panose="02010600030101010101" pitchFamily="2" charset="-122"/>
                          <a:ea typeface="宋体" panose="02010600030101010101" pitchFamily="2" charset="-122"/>
                        </a:rPr>
                        <a:t>5</a:t>
                      </a:r>
                      <a:endParaRPr lang="zh-CN" sz="2400" kern="100">
                        <a:effectLst/>
                        <a:latin typeface="宋体" panose="02010600030101010101" pitchFamily="2" charset="-122"/>
                        <a:ea typeface="宋体" panose="02010600030101010101" pitchFamily="2" charset="-122"/>
                      </a:endParaRPr>
                    </a:p>
                  </a:txBody>
                  <a:tcPr marL="9525" marR="9525" marT="9525" marB="9525" anchor="b"/>
                </a:tc>
              </a:tr>
              <a:tr h="325911">
                <a:tc>
                  <a:txBody>
                    <a:bodyPr/>
                    <a:lstStyle/>
                    <a:p>
                      <a:pPr algn="l" fontAlgn="b">
                        <a:spcAft>
                          <a:spcPts val="0"/>
                        </a:spcAft>
                      </a:pPr>
                      <a:r>
                        <a:rPr lang="en-US" sz="2400" kern="0">
                          <a:effectLst/>
                          <a:latin typeface="宋体" panose="02010600030101010101" pitchFamily="2" charset="-122"/>
                          <a:ea typeface="宋体" panose="02010600030101010101" pitchFamily="2" charset="-122"/>
                        </a:rPr>
                        <a:t>201701090031</a:t>
                      </a:r>
                      <a:endParaRPr lang="zh-CN" sz="2400" kern="100">
                        <a:effectLst/>
                        <a:latin typeface="宋体" panose="02010600030101010101" pitchFamily="2" charset="-122"/>
                        <a:ea typeface="宋体" panose="02010600030101010101" pitchFamily="2" charset="-122"/>
                      </a:endParaRPr>
                    </a:p>
                  </a:txBody>
                  <a:tcPr marL="9525" marR="9525" marT="9525" marB="9525" anchor="b"/>
                </a:tc>
                <a:tc>
                  <a:txBody>
                    <a:bodyPr/>
                    <a:lstStyle/>
                    <a:p>
                      <a:pPr algn="l" fontAlgn="b">
                        <a:spcAft>
                          <a:spcPts val="0"/>
                        </a:spcAft>
                      </a:pPr>
                      <a:r>
                        <a:rPr lang="en-US" sz="2400" kern="0">
                          <a:effectLst/>
                          <a:latin typeface="宋体" panose="02010600030101010101" pitchFamily="2" charset="-122"/>
                          <a:ea typeface="宋体" panose="02010600030101010101" pitchFamily="2" charset="-122"/>
                        </a:rPr>
                        <a:t> </a:t>
                      </a:r>
                      <a:endParaRPr lang="zh-CN" sz="2400" kern="100">
                        <a:effectLst/>
                        <a:latin typeface="宋体" panose="02010600030101010101" pitchFamily="2" charset="-122"/>
                        <a:ea typeface="宋体" panose="02010600030101010101" pitchFamily="2" charset="-122"/>
                      </a:endParaRPr>
                    </a:p>
                  </a:txBody>
                  <a:tcPr marL="9525" marR="9525" marT="9525" marB="9525" anchor="b"/>
                </a:tc>
                <a:tc>
                  <a:txBody>
                    <a:bodyPr/>
                    <a:lstStyle/>
                    <a:p>
                      <a:pPr algn="l" fontAlgn="b">
                        <a:spcAft>
                          <a:spcPts val="0"/>
                        </a:spcAft>
                      </a:pPr>
                      <a:r>
                        <a:rPr lang="en-US" sz="2400" kern="0" dirty="0">
                          <a:effectLst/>
                          <a:latin typeface="宋体" panose="02010600030101010101" pitchFamily="2" charset="-122"/>
                          <a:ea typeface="宋体" panose="02010600030101010101" pitchFamily="2" charset="-122"/>
                        </a:rPr>
                        <a:t> </a:t>
                      </a:r>
                      <a:endParaRPr lang="zh-CN" sz="2400" kern="100" dirty="0">
                        <a:effectLst/>
                        <a:latin typeface="宋体" panose="02010600030101010101" pitchFamily="2" charset="-122"/>
                        <a:ea typeface="宋体" panose="02010600030101010101" pitchFamily="2" charset="-122"/>
                      </a:endParaRPr>
                    </a:p>
                  </a:txBody>
                  <a:tcPr marL="9525" marR="9525" marT="9525" marB="9525" anchor="b"/>
                </a:tc>
                <a:tc>
                  <a:txBody>
                    <a:bodyPr/>
                    <a:lstStyle/>
                    <a:p>
                      <a:pPr algn="l" fontAlgn="b">
                        <a:spcAft>
                          <a:spcPts val="0"/>
                        </a:spcAft>
                      </a:pPr>
                      <a:r>
                        <a:rPr lang="en-US" sz="2400" kern="0" dirty="0">
                          <a:effectLst/>
                          <a:latin typeface="宋体" panose="02010600030101010101" pitchFamily="2" charset="-122"/>
                          <a:ea typeface="宋体" panose="02010600030101010101" pitchFamily="2" charset="-122"/>
                        </a:rPr>
                        <a:t> </a:t>
                      </a:r>
                      <a:endParaRPr lang="zh-CN" sz="2400" kern="100" dirty="0">
                        <a:effectLst/>
                        <a:latin typeface="宋体" panose="02010600030101010101" pitchFamily="2" charset="-122"/>
                        <a:ea typeface="宋体" panose="02010600030101010101" pitchFamily="2" charset="-122"/>
                      </a:endParaRPr>
                    </a:p>
                  </a:txBody>
                  <a:tcPr marL="9525" marR="9525" marT="9525" marB="9525" anchor="b"/>
                </a:tc>
                <a:tc>
                  <a:txBody>
                    <a:bodyPr/>
                    <a:lstStyle/>
                    <a:p>
                      <a:pPr algn="l" fontAlgn="b">
                        <a:spcAft>
                          <a:spcPts val="0"/>
                        </a:spcAft>
                      </a:pPr>
                      <a:r>
                        <a:rPr lang="en-US" sz="2400" kern="0">
                          <a:effectLst/>
                          <a:latin typeface="宋体" panose="02010600030101010101" pitchFamily="2" charset="-122"/>
                          <a:ea typeface="宋体" panose="02010600030101010101" pitchFamily="2" charset="-122"/>
                        </a:rPr>
                        <a:t> </a:t>
                      </a:r>
                      <a:endParaRPr lang="zh-CN" sz="2400" kern="100">
                        <a:effectLst/>
                        <a:latin typeface="宋体" panose="02010600030101010101" pitchFamily="2" charset="-122"/>
                        <a:ea typeface="宋体" panose="02010600030101010101" pitchFamily="2" charset="-122"/>
                      </a:endParaRPr>
                    </a:p>
                  </a:txBody>
                  <a:tcPr marL="9525" marR="9525" marT="9525" marB="9525" anchor="b"/>
                </a:tc>
                <a:tc>
                  <a:txBody>
                    <a:bodyPr/>
                    <a:lstStyle/>
                    <a:p>
                      <a:pPr algn="l" fontAlgn="b">
                        <a:spcAft>
                          <a:spcPts val="0"/>
                        </a:spcAft>
                      </a:pPr>
                      <a:r>
                        <a:rPr lang="en-US" sz="2400" kern="0">
                          <a:effectLst/>
                          <a:latin typeface="宋体" panose="02010600030101010101" pitchFamily="2" charset="-122"/>
                          <a:ea typeface="宋体" panose="02010600030101010101" pitchFamily="2" charset="-122"/>
                        </a:rPr>
                        <a:t> </a:t>
                      </a:r>
                      <a:endParaRPr lang="zh-CN" sz="2400" kern="100">
                        <a:effectLst/>
                        <a:latin typeface="宋体" panose="02010600030101010101" pitchFamily="2" charset="-122"/>
                        <a:ea typeface="宋体" panose="02010600030101010101" pitchFamily="2" charset="-122"/>
                      </a:endParaRPr>
                    </a:p>
                  </a:txBody>
                  <a:tcPr marL="9525" marR="9525" marT="9525" marB="9525" anchor="b"/>
                </a:tc>
              </a:tr>
              <a:tr h="325911">
                <a:tc>
                  <a:txBody>
                    <a:bodyPr/>
                    <a:lstStyle/>
                    <a:p>
                      <a:pPr algn="l" fontAlgn="b">
                        <a:spcAft>
                          <a:spcPts val="0"/>
                        </a:spcAft>
                      </a:pPr>
                      <a:r>
                        <a:rPr lang="en-US" sz="2400" kern="0">
                          <a:effectLst/>
                          <a:latin typeface="宋体" panose="02010600030101010101" pitchFamily="2" charset="-122"/>
                          <a:ea typeface="宋体" panose="02010600030101010101" pitchFamily="2" charset="-122"/>
                        </a:rPr>
                        <a:t>201702210037</a:t>
                      </a:r>
                      <a:endParaRPr lang="zh-CN" sz="2400" kern="100">
                        <a:effectLst/>
                        <a:latin typeface="宋体" panose="02010600030101010101" pitchFamily="2" charset="-122"/>
                        <a:ea typeface="宋体" panose="02010600030101010101" pitchFamily="2" charset="-122"/>
                      </a:endParaRPr>
                    </a:p>
                  </a:txBody>
                  <a:tcPr marL="9525" marR="9525" marT="9525" marB="9525" anchor="b"/>
                </a:tc>
                <a:tc>
                  <a:txBody>
                    <a:bodyPr/>
                    <a:lstStyle/>
                    <a:p>
                      <a:pPr algn="l" fontAlgn="b">
                        <a:spcAft>
                          <a:spcPts val="0"/>
                        </a:spcAft>
                      </a:pPr>
                      <a:r>
                        <a:rPr lang="en-US" sz="2400" kern="0">
                          <a:effectLst/>
                          <a:latin typeface="宋体" panose="02010600030101010101" pitchFamily="2" charset="-122"/>
                          <a:ea typeface="宋体" panose="02010600030101010101" pitchFamily="2" charset="-122"/>
                        </a:rPr>
                        <a:t> </a:t>
                      </a:r>
                      <a:endParaRPr lang="zh-CN" sz="2400" kern="100">
                        <a:effectLst/>
                        <a:latin typeface="宋体" panose="02010600030101010101" pitchFamily="2" charset="-122"/>
                        <a:ea typeface="宋体" panose="02010600030101010101" pitchFamily="2" charset="-122"/>
                      </a:endParaRPr>
                    </a:p>
                  </a:txBody>
                  <a:tcPr marL="9525" marR="9525" marT="9525" marB="9525" anchor="b"/>
                </a:tc>
                <a:tc>
                  <a:txBody>
                    <a:bodyPr/>
                    <a:lstStyle/>
                    <a:p>
                      <a:pPr algn="l" fontAlgn="b">
                        <a:spcAft>
                          <a:spcPts val="0"/>
                        </a:spcAft>
                      </a:pPr>
                      <a:r>
                        <a:rPr lang="en-US" sz="2400" kern="0" dirty="0">
                          <a:effectLst/>
                          <a:latin typeface="宋体" panose="02010600030101010101" pitchFamily="2" charset="-122"/>
                          <a:ea typeface="宋体" panose="02010600030101010101" pitchFamily="2" charset="-122"/>
                        </a:rPr>
                        <a:t> </a:t>
                      </a:r>
                      <a:endParaRPr lang="zh-CN" sz="2400" kern="100" dirty="0">
                        <a:effectLst/>
                        <a:latin typeface="宋体" panose="02010600030101010101" pitchFamily="2" charset="-122"/>
                        <a:ea typeface="宋体" panose="02010600030101010101" pitchFamily="2" charset="-122"/>
                      </a:endParaRPr>
                    </a:p>
                  </a:txBody>
                  <a:tcPr marL="9525" marR="9525" marT="9525" marB="9525" anchor="b"/>
                </a:tc>
                <a:tc>
                  <a:txBody>
                    <a:bodyPr/>
                    <a:lstStyle/>
                    <a:p>
                      <a:pPr algn="l" fontAlgn="b">
                        <a:spcAft>
                          <a:spcPts val="0"/>
                        </a:spcAft>
                      </a:pPr>
                      <a:r>
                        <a:rPr lang="en-US" sz="2400" kern="0" dirty="0">
                          <a:effectLst/>
                          <a:latin typeface="宋体" panose="02010600030101010101" pitchFamily="2" charset="-122"/>
                          <a:ea typeface="宋体" panose="02010600030101010101" pitchFamily="2" charset="-122"/>
                        </a:rPr>
                        <a:t> </a:t>
                      </a:r>
                      <a:endParaRPr lang="zh-CN" sz="2400" kern="100" dirty="0">
                        <a:effectLst/>
                        <a:latin typeface="宋体" panose="02010600030101010101" pitchFamily="2" charset="-122"/>
                        <a:ea typeface="宋体" panose="02010600030101010101" pitchFamily="2" charset="-122"/>
                      </a:endParaRPr>
                    </a:p>
                  </a:txBody>
                  <a:tcPr marL="9525" marR="9525" marT="9525" marB="9525" anchor="b"/>
                </a:tc>
                <a:tc>
                  <a:txBody>
                    <a:bodyPr/>
                    <a:lstStyle/>
                    <a:p>
                      <a:pPr algn="l" fontAlgn="b">
                        <a:spcAft>
                          <a:spcPts val="0"/>
                        </a:spcAft>
                      </a:pPr>
                      <a:r>
                        <a:rPr lang="en-US" sz="2400" kern="0" dirty="0">
                          <a:effectLst/>
                          <a:latin typeface="宋体" panose="02010600030101010101" pitchFamily="2" charset="-122"/>
                          <a:ea typeface="宋体" panose="02010600030101010101" pitchFamily="2" charset="-122"/>
                        </a:rPr>
                        <a:t> </a:t>
                      </a:r>
                      <a:endParaRPr lang="zh-CN" sz="2400" kern="100" dirty="0">
                        <a:effectLst/>
                        <a:latin typeface="宋体" panose="02010600030101010101" pitchFamily="2" charset="-122"/>
                        <a:ea typeface="宋体" panose="02010600030101010101" pitchFamily="2" charset="-122"/>
                      </a:endParaRPr>
                    </a:p>
                  </a:txBody>
                  <a:tcPr marL="9525" marR="9525" marT="9525" marB="9525" anchor="b"/>
                </a:tc>
                <a:tc>
                  <a:txBody>
                    <a:bodyPr/>
                    <a:lstStyle/>
                    <a:p>
                      <a:pPr algn="l" fontAlgn="b">
                        <a:spcAft>
                          <a:spcPts val="0"/>
                        </a:spcAft>
                      </a:pPr>
                      <a:r>
                        <a:rPr lang="en-US" sz="2400" kern="0">
                          <a:effectLst/>
                          <a:latin typeface="宋体" panose="02010600030101010101" pitchFamily="2" charset="-122"/>
                          <a:ea typeface="宋体" panose="02010600030101010101" pitchFamily="2" charset="-122"/>
                        </a:rPr>
                        <a:t> </a:t>
                      </a:r>
                      <a:endParaRPr lang="zh-CN" sz="2400" kern="100">
                        <a:effectLst/>
                        <a:latin typeface="宋体" panose="02010600030101010101" pitchFamily="2" charset="-122"/>
                        <a:ea typeface="宋体" panose="02010600030101010101" pitchFamily="2" charset="-122"/>
                      </a:endParaRPr>
                    </a:p>
                  </a:txBody>
                  <a:tcPr marL="9525" marR="9525" marT="9525" marB="9525" anchor="b"/>
                </a:tc>
              </a:tr>
              <a:tr h="325911">
                <a:tc>
                  <a:txBody>
                    <a:bodyPr/>
                    <a:lstStyle/>
                    <a:p>
                      <a:pPr algn="l" fontAlgn="b">
                        <a:spcAft>
                          <a:spcPts val="0"/>
                        </a:spcAft>
                      </a:pPr>
                      <a:r>
                        <a:rPr lang="en-US" sz="2400" kern="0">
                          <a:effectLst/>
                          <a:latin typeface="宋体" panose="02010600030101010101" pitchFamily="2" charset="-122"/>
                          <a:ea typeface="宋体" panose="02010600030101010101" pitchFamily="2" charset="-122"/>
                        </a:rPr>
                        <a:t>201703120023</a:t>
                      </a:r>
                      <a:endParaRPr lang="zh-CN" sz="2400" kern="100">
                        <a:effectLst/>
                        <a:latin typeface="宋体" panose="02010600030101010101" pitchFamily="2" charset="-122"/>
                        <a:ea typeface="宋体" panose="02010600030101010101" pitchFamily="2" charset="-122"/>
                      </a:endParaRPr>
                    </a:p>
                  </a:txBody>
                  <a:tcPr marL="9525" marR="9525" marT="9525" marB="9525" anchor="b"/>
                </a:tc>
                <a:tc>
                  <a:txBody>
                    <a:bodyPr/>
                    <a:lstStyle/>
                    <a:p>
                      <a:pPr algn="l" fontAlgn="b">
                        <a:spcAft>
                          <a:spcPts val="0"/>
                        </a:spcAft>
                      </a:pPr>
                      <a:r>
                        <a:rPr lang="en-US" sz="2400" kern="0">
                          <a:effectLst/>
                          <a:latin typeface="宋体" panose="02010600030101010101" pitchFamily="2" charset="-122"/>
                          <a:ea typeface="宋体" panose="02010600030101010101" pitchFamily="2" charset="-122"/>
                        </a:rPr>
                        <a:t> </a:t>
                      </a:r>
                      <a:endParaRPr lang="zh-CN" sz="2400" kern="100">
                        <a:effectLst/>
                        <a:latin typeface="宋体" panose="02010600030101010101" pitchFamily="2" charset="-122"/>
                        <a:ea typeface="宋体" panose="02010600030101010101" pitchFamily="2" charset="-122"/>
                      </a:endParaRPr>
                    </a:p>
                  </a:txBody>
                  <a:tcPr marL="9525" marR="9525" marT="9525" marB="9525" anchor="b"/>
                </a:tc>
                <a:tc>
                  <a:txBody>
                    <a:bodyPr/>
                    <a:lstStyle/>
                    <a:p>
                      <a:pPr algn="l" fontAlgn="b">
                        <a:spcAft>
                          <a:spcPts val="0"/>
                        </a:spcAft>
                      </a:pPr>
                      <a:r>
                        <a:rPr lang="en-US" sz="2400" kern="0" dirty="0">
                          <a:effectLst/>
                          <a:latin typeface="宋体" panose="02010600030101010101" pitchFamily="2" charset="-122"/>
                          <a:ea typeface="宋体" panose="02010600030101010101" pitchFamily="2" charset="-122"/>
                        </a:rPr>
                        <a:t> </a:t>
                      </a:r>
                      <a:endParaRPr lang="zh-CN" sz="2400" kern="100" dirty="0">
                        <a:effectLst/>
                        <a:latin typeface="宋体" panose="02010600030101010101" pitchFamily="2" charset="-122"/>
                        <a:ea typeface="宋体" panose="02010600030101010101" pitchFamily="2" charset="-122"/>
                      </a:endParaRPr>
                    </a:p>
                  </a:txBody>
                  <a:tcPr marL="9525" marR="9525" marT="9525" marB="9525" anchor="b"/>
                </a:tc>
                <a:tc>
                  <a:txBody>
                    <a:bodyPr/>
                    <a:lstStyle/>
                    <a:p>
                      <a:pPr algn="l" fontAlgn="b">
                        <a:spcAft>
                          <a:spcPts val="0"/>
                        </a:spcAft>
                      </a:pPr>
                      <a:r>
                        <a:rPr lang="en-US" sz="2400" kern="0" dirty="0">
                          <a:effectLst/>
                          <a:latin typeface="宋体" panose="02010600030101010101" pitchFamily="2" charset="-122"/>
                          <a:ea typeface="宋体" panose="02010600030101010101" pitchFamily="2" charset="-122"/>
                        </a:rPr>
                        <a:t> </a:t>
                      </a:r>
                      <a:endParaRPr lang="zh-CN" sz="2400" kern="100" dirty="0">
                        <a:effectLst/>
                        <a:latin typeface="宋体" panose="02010600030101010101" pitchFamily="2" charset="-122"/>
                        <a:ea typeface="宋体" panose="02010600030101010101" pitchFamily="2" charset="-122"/>
                      </a:endParaRPr>
                    </a:p>
                  </a:txBody>
                  <a:tcPr marL="9525" marR="9525" marT="9525" marB="9525" anchor="b"/>
                </a:tc>
                <a:tc>
                  <a:txBody>
                    <a:bodyPr/>
                    <a:lstStyle/>
                    <a:p>
                      <a:pPr algn="l" fontAlgn="b">
                        <a:spcAft>
                          <a:spcPts val="0"/>
                        </a:spcAft>
                      </a:pPr>
                      <a:r>
                        <a:rPr lang="en-US" sz="2400" kern="0" dirty="0">
                          <a:effectLst/>
                          <a:latin typeface="宋体" panose="02010600030101010101" pitchFamily="2" charset="-122"/>
                          <a:ea typeface="宋体" panose="02010600030101010101" pitchFamily="2" charset="-122"/>
                        </a:rPr>
                        <a:t> </a:t>
                      </a:r>
                      <a:endParaRPr lang="zh-CN" sz="2400" kern="100" dirty="0">
                        <a:effectLst/>
                        <a:latin typeface="宋体" panose="02010600030101010101" pitchFamily="2" charset="-122"/>
                        <a:ea typeface="宋体" panose="02010600030101010101" pitchFamily="2" charset="-122"/>
                      </a:endParaRPr>
                    </a:p>
                  </a:txBody>
                  <a:tcPr marL="9525" marR="9525" marT="9525" marB="9525" anchor="b"/>
                </a:tc>
                <a:tc>
                  <a:txBody>
                    <a:bodyPr/>
                    <a:lstStyle/>
                    <a:p>
                      <a:pPr algn="l" fontAlgn="b">
                        <a:spcAft>
                          <a:spcPts val="0"/>
                        </a:spcAft>
                      </a:pPr>
                      <a:r>
                        <a:rPr lang="en-US" sz="2400" kern="0">
                          <a:effectLst/>
                          <a:latin typeface="宋体" panose="02010600030101010101" pitchFamily="2" charset="-122"/>
                          <a:ea typeface="宋体" panose="02010600030101010101" pitchFamily="2" charset="-122"/>
                        </a:rPr>
                        <a:t> </a:t>
                      </a:r>
                      <a:endParaRPr lang="zh-CN" sz="2400" kern="100">
                        <a:effectLst/>
                        <a:latin typeface="宋体" panose="02010600030101010101" pitchFamily="2" charset="-122"/>
                        <a:ea typeface="宋体" panose="02010600030101010101" pitchFamily="2" charset="-122"/>
                      </a:endParaRPr>
                    </a:p>
                  </a:txBody>
                  <a:tcPr marL="9525" marR="9525" marT="9525" marB="9525" anchor="b"/>
                </a:tc>
              </a:tr>
              <a:tr h="325911">
                <a:tc>
                  <a:txBody>
                    <a:bodyPr/>
                    <a:lstStyle/>
                    <a:p>
                      <a:pPr algn="l" fontAlgn="b">
                        <a:spcAft>
                          <a:spcPts val="0"/>
                        </a:spcAft>
                      </a:pPr>
                      <a:r>
                        <a:rPr lang="en-US" sz="2400" kern="0">
                          <a:effectLst/>
                          <a:latin typeface="宋体" panose="02010600030101010101" pitchFamily="2" charset="-122"/>
                          <a:ea typeface="宋体" panose="02010600030101010101" pitchFamily="2" charset="-122"/>
                        </a:rPr>
                        <a:t>201705050009</a:t>
                      </a:r>
                      <a:endParaRPr lang="zh-CN" sz="2400" kern="100">
                        <a:effectLst/>
                        <a:latin typeface="宋体" panose="02010600030101010101" pitchFamily="2" charset="-122"/>
                        <a:ea typeface="宋体" panose="02010600030101010101" pitchFamily="2" charset="-122"/>
                      </a:endParaRPr>
                    </a:p>
                  </a:txBody>
                  <a:tcPr marL="9525" marR="9525" marT="9525" marB="9525" anchor="b"/>
                </a:tc>
                <a:tc>
                  <a:txBody>
                    <a:bodyPr/>
                    <a:lstStyle/>
                    <a:p>
                      <a:pPr algn="l" fontAlgn="b">
                        <a:spcAft>
                          <a:spcPts val="0"/>
                        </a:spcAft>
                      </a:pPr>
                      <a:r>
                        <a:rPr lang="en-US" sz="2400" kern="0">
                          <a:effectLst/>
                          <a:latin typeface="宋体" panose="02010600030101010101" pitchFamily="2" charset="-122"/>
                          <a:ea typeface="宋体" panose="02010600030101010101" pitchFamily="2" charset="-122"/>
                        </a:rPr>
                        <a:t> </a:t>
                      </a:r>
                      <a:endParaRPr lang="zh-CN" sz="2400" kern="100">
                        <a:effectLst/>
                        <a:latin typeface="宋体" panose="02010600030101010101" pitchFamily="2" charset="-122"/>
                        <a:ea typeface="宋体" panose="02010600030101010101" pitchFamily="2" charset="-122"/>
                      </a:endParaRPr>
                    </a:p>
                  </a:txBody>
                  <a:tcPr marL="9525" marR="9525" marT="9525" marB="9525" anchor="b"/>
                </a:tc>
                <a:tc>
                  <a:txBody>
                    <a:bodyPr/>
                    <a:lstStyle/>
                    <a:p>
                      <a:pPr algn="l" fontAlgn="b">
                        <a:spcAft>
                          <a:spcPts val="0"/>
                        </a:spcAft>
                      </a:pPr>
                      <a:r>
                        <a:rPr lang="en-US" sz="2400" kern="0">
                          <a:effectLst/>
                          <a:latin typeface="宋体" panose="02010600030101010101" pitchFamily="2" charset="-122"/>
                          <a:ea typeface="宋体" panose="02010600030101010101" pitchFamily="2" charset="-122"/>
                        </a:rPr>
                        <a:t> </a:t>
                      </a:r>
                      <a:endParaRPr lang="zh-CN" sz="2400" kern="100">
                        <a:effectLst/>
                        <a:latin typeface="宋体" panose="02010600030101010101" pitchFamily="2" charset="-122"/>
                        <a:ea typeface="宋体" panose="02010600030101010101" pitchFamily="2" charset="-122"/>
                      </a:endParaRPr>
                    </a:p>
                  </a:txBody>
                  <a:tcPr marL="9525" marR="9525" marT="9525" marB="9525" anchor="b"/>
                </a:tc>
                <a:tc>
                  <a:txBody>
                    <a:bodyPr/>
                    <a:lstStyle/>
                    <a:p>
                      <a:pPr algn="l" fontAlgn="b">
                        <a:spcAft>
                          <a:spcPts val="0"/>
                        </a:spcAft>
                      </a:pPr>
                      <a:r>
                        <a:rPr lang="en-US" sz="2400" kern="0" dirty="0">
                          <a:effectLst/>
                          <a:latin typeface="宋体" panose="02010600030101010101" pitchFamily="2" charset="-122"/>
                          <a:ea typeface="宋体" panose="02010600030101010101" pitchFamily="2" charset="-122"/>
                        </a:rPr>
                        <a:t> </a:t>
                      </a:r>
                      <a:endParaRPr lang="zh-CN" sz="2400" kern="100" dirty="0">
                        <a:effectLst/>
                        <a:latin typeface="宋体" panose="02010600030101010101" pitchFamily="2" charset="-122"/>
                        <a:ea typeface="宋体" panose="02010600030101010101" pitchFamily="2" charset="-122"/>
                      </a:endParaRPr>
                    </a:p>
                  </a:txBody>
                  <a:tcPr marL="9525" marR="9525" marT="9525" marB="9525" anchor="b"/>
                </a:tc>
                <a:tc>
                  <a:txBody>
                    <a:bodyPr/>
                    <a:lstStyle/>
                    <a:p>
                      <a:pPr algn="l" fontAlgn="b">
                        <a:spcAft>
                          <a:spcPts val="0"/>
                        </a:spcAft>
                      </a:pPr>
                      <a:r>
                        <a:rPr lang="en-US" sz="2400" kern="0" dirty="0">
                          <a:effectLst/>
                          <a:latin typeface="宋体" panose="02010600030101010101" pitchFamily="2" charset="-122"/>
                          <a:ea typeface="宋体" panose="02010600030101010101" pitchFamily="2" charset="-122"/>
                        </a:rPr>
                        <a:t> </a:t>
                      </a:r>
                      <a:endParaRPr lang="zh-CN" sz="2400" kern="100" dirty="0">
                        <a:effectLst/>
                        <a:latin typeface="宋体" panose="02010600030101010101" pitchFamily="2" charset="-122"/>
                        <a:ea typeface="宋体" panose="02010600030101010101" pitchFamily="2" charset="-122"/>
                      </a:endParaRPr>
                    </a:p>
                  </a:txBody>
                  <a:tcPr marL="9525" marR="9525" marT="9525" marB="9525" anchor="b"/>
                </a:tc>
                <a:tc>
                  <a:txBody>
                    <a:bodyPr/>
                    <a:lstStyle/>
                    <a:p>
                      <a:pPr algn="l" fontAlgn="b">
                        <a:spcAft>
                          <a:spcPts val="0"/>
                        </a:spcAft>
                      </a:pPr>
                      <a:r>
                        <a:rPr lang="en-US" sz="2400" kern="0" dirty="0">
                          <a:effectLst/>
                          <a:latin typeface="宋体" panose="02010600030101010101" pitchFamily="2" charset="-122"/>
                          <a:ea typeface="宋体" panose="02010600030101010101" pitchFamily="2" charset="-122"/>
                        </a:rPr>
                        <a:t> </a:t>
                      </a:r>
                      <a:endParaRPr lang="zh-CN" sz="2400" kern="100" dirty="0">
                        <a:effectLst/>
                        <a:latin typeface="宋体" panose="02010600030101010101" pitchFamily="2" charset="-122"/>
                        <a:ea typeface="宋体" panose="02010600030101010101" pitchFamily="2" charset="-122"/>
                      </a:endParaRPr>
                    </a:p>
                  </a:txBody>
                  <a:tcPr marL="9525" marR="9525" marT="9525" marB="9525" anchor="b"/>
                </a:tc>
              </a:tr>
              <a:tr h="325911">
                <a:tc>
                  <a:txBody>
                    <a:bodyPr/>
                    <a:lstStyle/>
                    <a:p>
                      <a:pPr algn="l" fontAlgn="b">
                        <a:spcAft>
                          <a:spcPts val="0"/>
                        </a:spcAft>
                      </a:pPr>
                      <a:r>
                        <a:rPr lang="en-US" sz="2400" kern="0">
                          <a:effectLst/>
                          <a:latin typeface="宋体" panose="02010600030101010101" pitchFamily="2" charset="-122"/>
                          <a:ea typeface="宋体" panose="02010600030101010101" pitchFamily="2" charset="-122"/>
                        </a:rPr>
                        <a:t>201705050010</a:t>
                      </a:r>
                      <a:endParaRPr lang="zh-CN" sz="2400" kern="100">
                        <a:effectLst/>
                        <a:latin typeface="宋体" panose="02010600030101010101" pitchFamily="2" charset="-122"/>
                        <a:ea typeface="宋体" panose="02010600030101010101" pitchFamily="2" charset="-122"/>
                      </a:endParaRPr>
                    </a:p>
                  </a:txBody>
                  <a:tcPr marL="9525" marR="9525" marT="9525" marB="9525" anchor="b"/>
                </a:tc>
                <a:tc>
                  <a:txBody>
                    <a:bodyPr/>
                    <a:lstStyle/>
                    <a:p>
                      <a:pPr algn="l" fontAlgn="b">
                        <a:spcAft>
                          <a:spcPts val="0"/>
                        </a:spcAft>
                      </a:pPr>
                      <a:r>
                        <a:rPr lang="en-US" sz="2400" kern="0">
                          <a:effectLst/>
                          <a:latin typeface="宋体" panose="02010600030101010101" pitchFamily="2" charset="-122"/>
                          <a:ea typeface="宋体" panose="02010600030101010101" pitchFamily="2" charset="-122"/>
                        </a:rPr>
                        <a:t> </a:t>
                      </a:r>
                      <a:endParaRPr lang="zh-CN" sz="2400" kern="100">
                        <a:effectLst/>
                        <a:latin typeface="宋体" panose="02010600030101010101" pitchFamily="2" charset="-122"/>
                        <a:ea typeface="宋体" panose="02010600030101010101" pitchFamily="2" charset="-122"/>
                      </a:endParaRPr>
                    </a:p>
                  </a:txBody>
                  <a:tcPr marL="9525" marR="9525" marT="9525" marB="9525" anchor="b"/>
                </a:tc>
                <a:tc>
                  <a:txBody>
                    <a:bodyPr/>
                    <a:lstStyle/>
                    <a:p>
                      <a:pPr algn="l" fontAlgn="b">
                        <a:spcAft>
                          <a:spcPts val="0"/>
                        </a:spcAft>
                      </a:pPr>
                      <a:r>
                        <a:rPr lang="en-US" sz="2400" kern="0">
                          <a:effectLst/>
                          <a:latin typeface="宋体" panose="02010600030101010101" pitchFamily="2" charset="-122"/>
                          <a:ea typeface="宋体" panose="02010600030101010101" pitchFamily="2" charset="-122"/>
                        </a:rPr>
                        <a:t> </a:t>
                      </a:r>
                      <a:endParaRPr lang="zh-CN" sz="2400" kern="100">
                        <a:effectLst/>
                        <a:latin typeface="宋体" panose="02010600030101010101" pitchFamily="2" charset="-122"/>
                        <a:ea typeface="宋体" panose="02010600030101010101" pitchFamily="2" charset="-122"/>
                      </a:endParaRPr>
                    </a:p>
                  </a:txBody>
                  <a:tcPr marL="9525" marR="9525" marT="9525" marB="9525" anchor="b"/>
                </a:tc>
                <a:tc>
                  <a:txBody>
                    <a:bodyPr/>
                    <a:lstStyle/>
                    <a:p>
                      <a:pPr algn="l" fontAlgn="b">
                        <a:spcAft>
                          <a:spcPts val="0"/>
                        </a:spcAft>
                      </a:pPr>
                      <a:r>
                        <a:rPr lang="en-US" sz="2400" kern="0" dirty="0">
                          <a:effectLst/>
                          <a:latin typeface="宋体" panose="02010600030101010101" pitchFamily="2" charset="-122"/>
                          <a:ea typeface="宋体" panose="02010600030101010101" pitchFamily="2" charset="-122"/>
                        </a:rPr>
                        <a:t> </a:t>
                      </a:r>
                      <a:endParaRPr lang="zh-CN" sz="2400" kern="100" dirty="0">
                        <a:effectLst/>
                        <a:latin typeface="宋体" panose="02010600030101010101" pitchFamily="2" charset="-122"/>
                        <a:ea typeface="宋体" panose="02010600030101010101" pitchFamily="2" charset="-122"/>
                      </a:endParaRPr>
                    </a:p>
                  </a:txBody>
                  <a:tcPr marL="9525" marR="9525" marT="9525" marB="9525" anchor="b"/>
                </a:tc>
                <a:tc>
                  <a:txBody>
                    <a:bodyPr/>
                    <a:lstStyle/>
                    <a:p>
                      <a:pPr algn="l" fontAlgn="b">
                        <a:spcAft>
                          <a:spcPts val="0"/>
                        </a:spcAft>
                      </a:pPr>
                      <a:r>
                        <a:rPr lang="en-US" sz="2400" kern="0">
                          <a:effectLst/>
                          <a:latin typeface="宋体" panose="02010600030101010101" pitchFamily="2" charset="-122"/>
                          <a:ea typeface="宋体" panose="02010600030101010101" pitchFamily="2" charset="-122"/>
                        </a:rPr>
                        <a:t> </a:t>
                      </a:r>
                      <a:endParaRPr lang="zh-CN" sz="2400" kern="100">
                        <a:effectLst/>
                        <a:latin typeface="宋体" panose="02010600030101010101" pitchFamily="2" charset="-122"/>
                        <a:ea typeface="宋体" panose="02010600030101010101" pitchFamily="2" charset="-122"/>
                      </a:endParaRPr>
                    </a:p>
                  </a:txBody>
                  <a:tcPr marL="9525" marR="9525" marT="9525" marB="9525" anchor="b"/>
                </a:tc>
                <a:tc>
                  <a:txBody>
                    <a:bodyPr/>
                    <a:lstStyle/>
                    <a:p>
                      <a:pPr algn="l" fontAlgn="b">
                        <a:spcAft>
                          <a:spcPts val="0"/>
                        </a:spcAft>
                      </a:pPr>
                      <a:r>
                        <a:rPr lang="en-US" sz="2400" kern="0" dirty="0">
                          <a:effectLst/>
                          <a:latin typeface="宋体" panose="02010600030101010101" pitchFamily="2" charset="-122"/>
                          <a:ea typeface="宋体" panose="02010600030101010101" pitchFamily="2" charset="-122"/>
                        </a:rPr>
                        <a:t> </a:t>
                      </a:r>
                      <a:endParaRPr lang="zh-CN" sz="2400" kern="100" dirty="0">
                        <a:effectLst/>
                        <a:latin typeface="宋体" panose="02010600030101010101" pitchFamily="2" charset="-122"/>
                        <a:ea typeface="宋体" panose="02010600030101010101" pitchFamily="2" charset="-122"/>
                      </a:endParaRPr>
                    </a:p>
                  </a:txBody>
                  <a:tcPr marL="9525" marR="9525" marT="9525" marB="9525" anchor="b"/>
                </a:tc>
              </a:tr>
              <a:tr h="325911">
                <a:tc>
                  <a:txBody>
                    <a:bodyPr/>
                    <a:lstStyle/>
                    <a:p>
                      <a:pPr algn="l" fontAlgn="b">
                        <a:spcAft>
                          <a:spcPts val="0"/>
                        </a:spcAft>
                      </a:pPr>
                      <a:r>
                        <a:rPr lang="en-US" sz="2400" kern="0">
                          <a:effectLst/>
                          <a:latin typeface="宋体" panose="02010600030101010101" pitchFamily="2" charset="-122"/>
                          <a:ea typeface="宋体" panose="02010600030101010101" pitchFamily="2" charset="-122"/>
                        </a:rPr>
                        <a:t>201707010028</a:t>
                      </a:r>
                      <a:endParaRPr lang="zh-CN" sz="2400" kern="100">
                        <a:effectLst/>
                        <a:latin typeface="宋体" panose="02010600030101010101" pitchFamily="2" charset="-122"/>
                        <a:ea typeface="宋体" panose="02010600030101010101" pitchFamily="2" charset="-122"/>
                      </a:endParaRPr>
                    </a:p>
                  </a:txBody>
                  <a:tcPr marL="9525" marR="9525" marT="9525" marB="9525" anchor="b"/>
                </a:tc>
                <a:tc>
                  <a:txBody>
                    <a:bodyPr/>
                    <a:lstStyle/>
                    <a:p>
                      <a:pPr algn="l" fontAlgn="b">
                        <a:spcAft>
                          <a:spcPts val="0"/>
                        </a:spcAft>
                      </a:pPr>
                      <a:r>
                        <a:rPr lang="en-US" sz="2400" kern="0">
                          <a:effectLst/>
                          <a:latin typeface="宋体" panose="02010600030101010101" pitchFamily="2" charset="-122"/>
                          <a:ea typeface="宋体" panose="02010600030101010101" pitchFamily="2" charset="-122"/>
                        </a:rPr>
                        <a:t> </a:t>
                      </a:r>
                      <a:endParaRPr lang="zh-CN" sz="2400" kern="100">
                        <a:effectLst/>
                        <a:latin typeface="宋体" panose="02010600030101010101" pitchFamily="2" charset="-122"/>
                        <a:ea typeface="宋体" panose="02010600030101010101" pitchFamily="2" charset="-122"/>
                      </a:endParaRPr>
                    </a:p>
                  </a:txBody>
                  <a:tcPr marL="9525" marR="9525" marT="9525" marB="9525" anchor="b"/>
                </a:tc>
                <a:tc>
                  <a:txBody>
                    <a:bodyPr/>
                    <a:lstStyle/>
                    <a:p>
                      <a:pPr algn="l" fontAlgn="b">
                        <a:spcAft>
                          <a:spcPts val="0"/>
                        </a:spcAft>
                      </a:pPr>
                      <a:r>
                        <a:rPr lang="en-US" sz="2400" kern="0">
                          <a:effectLst/>
                          <a:latin typeface="宋体" panose="02010600030101010101" pitchFamily="2" charset="-122"/>
                          <a:ea typeface="宋体" panose="02010600030101010101" pitchFamily="2" charset="-122"/>
                        </a:rPr>
                        <a:t> </a:t>
                      </a:r>
                      <a:endParaRPr lang="zh-CN" sz="2400" kern="100">
                        <a:effectLst/>
                        <a:latin typeface="宋体" panose="02010600030101010101" pitchFamily="2" charset="-122"/>
                        <a:ea typeface="宋体" panose="02010600030101010101" pitchFamily="2" charset="-122"/>
                      </a:endParaRPr>
                    </a:p>
                  </a:txBody>
                  <a:tcPr marL="9525" marR="9525" marT="9525" marB="9525" anchor="b"/>
                </a:tc>
                <a:tc>
                  <a:txBody>
                    <a:bodyPr/>
                    <a:lstStyle/>
                    <a:p>
                      <a:pPr algn="l" fontAlgn="b">
                        <a:spcAft>
                          <a:spcPts val="0"/>
                        </a:spcAft>
                      </a:pPr>
                      <a:r>
                        <a:rPr lang="en-US" sz="2400" kern="0" dirty="0">
                          <a:effectLst/>
                          <a:latin typeface="宋体" panose="02010600030101010101" pitchFamily="2" charset="-122"/>
                          <a:ea typeface="宋体" panose="02010600030101010101" pitchFamily="2" charset="-122"/>
                        </a:rPr>
                        <a:t> </a:t>
                      </a:r>
                      <a:endParaRPr lang="zh-CN" sz="2400" kern="100" dirty="0">
                        <a:effectLst/>
                        <a:latin typeface="宋体" panose="02010600030101010101" pitchFamily="2" charset="-122"/>
                        <a:ea typeface="宋体" panose="02010600030101010101" pitchFamily="2" charset="-122"/>
                      </a:endParaRPr>
                    </a:p>
                  </a:txBody>
                  <a:tcPr marL="9525" marR="9525" marT="9525" marB="9525" anchor="b"/>
                </a:tc>
                <a:tc>
                  <a:txBody>
                    <a:bodyPr/>
                    <a:lstStyle/>
                    <a:p>
                      <a:pPr algn="l" fontAlgn="b">
                        <a:spcAft>
                          <a:spcPts val="0"/>
                        </a:spcAft>
                      </a:pPr>
                      <a:r>
                        <a:rPr lang="en-US" sz="2400" kern="0">
                          <a:effectLst/>
                          <a:latin typeface="宋体" panose="02010600030101010101" pitchFamily="2" charset="-122"/>
                          <a:ea typeface="宋体" panose="02010600030101010101" pitchFamily="2" charset="-122"/>
                        </a:rPr>
                        <a:t> </a:t>
                      </a:r>
                      <a:endParaRPr lang="zh-CN" sz="2400" kern="100">
                        <a:effectLst/>
                        <a:latin typeface="宋体" panose="02010600030101010101" pitchFamily="2" charset="-122"/>
                        <a:ea typeface="宋体" panose="02010600030101010101" pitchFamily="2" charset="-122"/>
                      </a:endParaRPr>
                    </a:p>
                  </a:txBody>
                  <a:tcPr marL="9525" marR="9525" marT="9525" marB="9525" anchor="b"/>
                </a:tc>
                <a:tc>
                  <a:txBody>
                    <a:bodyPr/>
                    <a:lstStyle/>
                    <a:p>
                      <a:pPr algn="l" fontAlgn="b">
                        <a:spcAft>
                          <a:spcPts val="0"/>
                        </a:spcAft>
                      </a:pPr>
                      <a:r>
                        <a:rPr lang="en-US" sz="2400" kern="0" dirty="0">
                          <a:effectLst/>
                          <a:latin typeface="宋体" panose="02010600030101010101" pitchFamily="2" charset="-122"/>
                          <a:ea typeface="宋体" panose="02010600030101010101" pitchFamily="2" charset="-122"/>
                        </a:rPr>
                        <a:t> </a:t>
                      </a:r>
                      <a:endParaRPr lang="zh-CN" sz="2400" kern="100" dirty="0">
                        <a:effectLst/>
                        <a:latin typeface="宋体" panose="02010600030101010101" pitchFamily="2" charset="-122"/>
                        <a:ea typeface="宋体" panose="02010600030101010101" pitchFamily="2" charset="-122"/>
                      </a:endParaRPr>
                    </a:p>
                  </a:txBody>
                  <a:tcPr marL="9525" marR="9525" marT="9525" marB="9525" anchor="b"/>
                </a:tc>
              </a:tr>
              <a:tr h="325911">
                <a:tc>
                  <a:txBody>
                    <a:bodyPr/>
                    <a:lstStyle/>
                    <a:p>
                      <a:pPr algn="l" fontAlgn="b">
                        <a:spcAft>
                          <a:spcPts val="0"/>
                        </a:spcAft>
                      </a:pPr>
                      <a:r>
                        <a:rPr lang="en-US" sz="2400" kern="0">
                          <a:effectLst/>
                          <a:latin typeface="宋体" panose="02010600030101010101" pitchFamily="2" charset="-122"/>
                          <a:ea typeface="宋体" panose="02010600030101010101" pitchFamily="2" charset="-122"/>
                        </a:rPr>
                        <a:t>201707020006</a:t>
                      </a:r>
                      <a:endParaRPr lang="zh-CN" sz="2400" kern="100">
                        <a:effectLst/>
                        <a:latin typeface="宋体" panose="02010600030101010101" pitchFamily="2" charset="-122"/>
                        <a:ea typeface="宋体" panose="02010600030101010101" pitchFamily="2" charset="-122"/>
                      </a:endParaRPr>
                    </a:p>
                  </a:txBody>
                  <a:tcPr marL="9525" marR="9525" marT="9525" marB="9525" anchor="b"/>
                </a:tc>
                <a:tc>
                  <a:txBody>
                    <a:bodyPr/>
                    <a:lstStyle/>
                    <a:p>
                      <a:pPr algn="l" fontAlgn="b">
                        <a:spcAft>
                          <a:spcPts val="0"/>
                        </a:spcAft>
                      </a:pPr>
                      <a:r>
                        <a:rPr lang="en-US" sz="2400" kern="0">
                          <a:effectLst/>
                          <a:latin typeface="宋体" panose="02010600030101010101" pitchFamily="2" charset="-122"/>
                          <a:ea typeface="宋体" panose="02010600030101010101" pitchFamily="2" charset="-122"/>
                        </a:rPr>
                        <a:t> </a:t>
                      </a:r>
                      <a:endParaRPr lang="zh-CN" sz="2400" kern="100">
                        <a:effectLst/>
                        <a:latin typeface="宋体" panose="02010600030101010101" pitchFamily="2" charset="-122"/>
                        <a:ea typeface="宋体" panose="02010600030101010101" pitchFamily="2" charset="-122"/>
                      </a:endParaRPr>
                    </a:p>
                  </a:txBody>
                  <a:tcPr marL="9525" marR="9525" marT="9525" marB="9525" anchor="b"/>
                </a:tc>
                <a:tc>
                  <a:txBody>
                    <a:bodyPr/>
                    <a:lstStyle/>
                    <a:p>
                      <a:pPr algn="l" fontAlgn="b">
                        <a:spcAft>
                          <a:spcPts val="0"/>
                        </a:spcAft>
                      </a:pPr>
                      <a:r>
                        <a:rPr lang="en-US" sz="2400" kern="0">
                          <a:effectLst/>
                          <a:latin typeface="宋体" panose="02010600030101010101" pitchFamily="2" charset="-122"/>
                          <a:ea typeface="宋体" panose="02010600030101010101" pitchFamily="2" charset="-122"/>
                        </a:rPr>
                        <a:t> </a:t>
                      </a:r>
                      <a:endParaRPr lang="zh-CN" sz="2400" kern="100">
                        <a:effectLst/>
                        <a:latin typeface="宋体" panose="02010600030101010101" pitchFamily="2" charset="-122"/>
                        <a:ea typeface="宋体" panose="02010600030101010101" pitchFamily="2" charset="-122"/>
                      </a:endParaRPr>
                    </a:p>
                  </a:txBody>
                  <a:tcPr marL="9525" marR="9525" marT="9525" marB="9525" anchor="b"/>
                </a:tc>
                <a:tc>
                  <a:txBody>
                    <a:bodyPr/>
                    <a:lstStyle/>
                    <a:p>
                      <a:pPr algn="l" fontAlgn="b">
                        <a:spcAft>
                          <a:spcPts val="0"/>
                        </a:spcAft>
                      </a:pPr>
                      <a:r>
                        <a:rPr lang="en-US" sz="2400" kern="0" dirty="0">
                          <a:effectLst/>
                          <a:latin typeface="宋体" panose="02010600030101010101" pitchFamily="2" charset="-122"/>
                          <a:ea typeface="宋体" panose="02010600030101010101" pitchFamily="2" charset="-122"/>
                        </a:rPr>
                        <a:t> </a:t>
                      </a:r>
                      <a:endParaRPr lang="zh-CN" sz="2400" kern="100" dirty="0">
                        <a:effectLst/>
                        <a:latin typeface="宋体" panose="02010600030101010101" pitchFamily="2" charset="-122"/>
                        <a:ea typeface="宋体" panose="02010600030101010101" pitchFamily="2" charset="-122"/>
                      </a:endParaRPr>
                    </a:p>
                  </a:txBody>
                  <a:tcPr marL="9525" marR="9525" marT="9525" marB="9525" anchor="b"/>
                </a:tc>
                <a:tc>
                  <a:txBody>
                    <a:bodyPr/>
                    <a:lstStyle/>
                    <a:p>
                      <a:pPr algn="l" fontAlgn="b">
                        <a:spcAft>
                          <a:spcPts val="0"/>
                        </a:spcAft>
                      </a:pPr>
                      <a:r>
                        <a:rPr lang="en-US" sz="2400" kern="0">
                          <a:effectLst/>
                          <a:latin typeface="宋体" panose="02010600030101010101" pitchFamily="2" charset="-122"/>
                          <a:ea typeface="宋体" panose="02010600030101010101" pitchFamily="2" charset="-122"/>
                        </a:rPr>
                        <a:t> </a:t>
                      </a:r>
                      <a:endParaRPr lang="zh-CN" sz="2400" kern="100">
                        <a:effectLst/>
                        <a:latin typeface="宋体" panose="02010600030101010101" pitchFamily="2" charset="-122"/>
                        <a:ea typeface="宋体" panose="02010600030101010101" pitchFamily="2" charset="-122"/>
                      </a:endParaRPr>
                    </a:p>
                  </a:txBody>
                  <a:tcPr marL="9525" marR="9525" marT="9525" marB="9525" anchor="b"/>
                </a:tc>
                <a:tc>
                  <a:txBody>
                    <a:bodyPr/>
                    <a:lstStyle/>
                    <a:p>
                      <a:pPr algn="l" fontAlgn="b">
                        <a:spcAft>
                          <a:spcPts val="0"/>
                        </a:spcAft>
                      </a:pPr>
                      <a:r>
                        <a:rPr lang="en-US" sz="2400" kern="0" dirty="0">
                          <a:effectLst/>
                          <a:latin typeface="宋体" panose="02010600030101010101" pitchFamily="2" charset="-122"/>
                          <a:ea typeface="宋体" panose="02010600030101010101" pitchFamily="2" charset="-122"/>
                        </a:rPr>
                        <a:t> </a:t>
                      </a:r>
                      <a:endParaRPr lang="zh-CN" sz="2400" kern="100" dirty="0">
                        <a:effectLst/>
                        <a:latin typeface="宋体" panose="02010600030101010101" pitchFamily="2" charset="-122"/>
                        <a:ea typeface="宋体" panose="02010600030101010101" pitchFamily="2" charset="-122"/>
                      </a:endParaRPr>
                    </a:p>
                  </a:txBody>
                  <a:tcPr marL="9525" marR="9525" marT="9525" marB="9525" anchor="b"/>
                </a:tc>
              </a:tr>
              <a:tr h="325911">
                <a:tc>
                  <a:txBody>
                    <a:bodyPr/>
                    <a:lstStyle/>
                    <a:p>
                      <a:pPr algn="l" fontAlgn="b">
                        <a:spcAft>
                          <a:spcPts val="0"/>
                        </a:spcAft>
                      </a:pPr>
                      <a:r>
                        <a:rPr lang="en-US" sz="2400" kern="0">
                          <a:effectLst/>
                          <a:latin typeface="宋体" panose="02010600030101010101" pitchFamily="2" charset="-122"/>
                          <a:ea typeface="宋体" panose="02010600030101010101" pitchFamily="2" charset="-122"/>
                        </a:rPr>
                        <a:t>201708110018</a:t>
                      </a:r>
                      <a:endParaRPr lang="zh-CN" sz="2400" kern="100">
                        <a:effectLst/>
                        <a:latin typeface="宋体" panose="02010600030101010101" pitchFamily="2" charset="-122"/>
                        <a:ea typeface="宋体" panose="02010600030101010101" pitchFamily="2" charset="-122"/>
                      </a:endParaRPr>
                    </a:p>
                  </a:txBody>
                  <a:tcPr marL="9525" marR="9525" marT="9525" marB="9525" anchor="b"/>
                </a:tc>
                <a:tc>
                  <a:txBody>
                    <a:bodyPr/>
                    <a:lstStyle/>
                    <a:p>
                      <a:pPr algn="l" fontAlgn="b">
                        <a:spcAft>
                          <a:spcPts val="0"/>
                        </a:spcAft>
                      </a:pPr>
                      <a:r>
                        <a:rPr lang="en-US" sz="2400" kern="0">
                          <a:effectLst/>
                          <a:latin typeface="宋体" panose="02010600030101010101" pitchFamily="2" charset="-122"/>
                          <a:ea typeface="宋体" panose="02010600030101010101" pitchFamily="2" charset="-122"/>
                        </a:rPr>
                        <a:t> </a:t>
                      </a:r>
                      <a:endParaRPr lang="zh-CN" sz="2400" kern="100">
                        <a:effectLst/>
                        <a:latin typeface="宋体" panose="02010600030101010101" pitchFamily="2" charset="-122"/>
                        <a:ea typeface="宋体" panose="02010600030101010101" pitchFamily="2" charset="-122"/>
                      </a:endParaRPr>
                    </a:p>
                  </a:txBody>
                  <a:tcPr marL="9525" marR="9525" marT="9525" marB="9525" anchor="b"/>
                </a:tc>
                <a:tc>
                  <a:txBody>
                    <a:bodyPr/>
                    <a:lstStyle/>
                    <a:p>
                      <a:pPr algn="l" fontAlgn="b">
                        <a:spcAft>
                          <a:spcPts val="0"/>
                        </a:spcAft>
                      </a:pPr>
                      <a:r>
                        <a:rPr lang="en-US" sz="2400" kern="0">
                          <a:effectLst/>
                          <a:latin typeface="宋体" panose="02010600030101010101" pitchFamily="2" charset="-122"/>
                          <a:ea typeface="宋体" panose="02010600030101010101" pitchFamily="2" charset="-122"/>
                        </a:rPr>
                        <a:t> </a:t>
                      </a:r>
                      <a:endParaRPr lang="zh-CN" sz="2400" kern="100">
                        <a:effectLst/>
                        <a:latin typeface="宋体" panose="02010600030101010101" pitchFamily="2" charset="-122"/>
                        <a:ea typeface="宋体" panose="02010600030101010101" pitchFamily="2" charset="-122"/>
                      </a:endParaRPr>
                    </a:p>
                  </a:txBody>
                  <a:tcPr marL="9525" marR="9525" marT="9525" marB="9525" anchor="b"/>
                </a:tc>
                <a:tc>
                  <a:txBody>
                    <a:bodyPr/>
                    <a:lstStyle/>
                    <a:p>
                      <a:pPr algn="l" fontAlgn="b">
                        <a:spcAft>
                          <a:spcPts val="0"/>
                        </a:spcAft>
                      </a:pPr>
                      <a:r>
                        <a:rPr lang="en-US" sz="2400" kern="0" dirty="0">
                          <a:effectLst/>
                          <a:latin typeface="宋体" panose="02010600030101010101" pitchFamily="2" charset="-122"/>
                          <a:ea typeface="宋体" panose="02010600030101010101" pitchFamily="2" charset="-122"/>
                        </a:rPr>
                        <a:t> </a:t>
                      </a:r>
                      <a:endParaRPr lang="zh-CN" sz="2400" kern="100" dirty="0">
                        <a:effectLst/>
                        <a:latin typeface="宋体" panose="02010600030101010101" pitchFamily="2" charset="-122"/>
                        <a:ea typeface="宋体" panose="02010600030101010101" pitchFamily="2" charset="-122"/>
                      </a:endParaRPr>
                    </a:p>
                  </a:txBody>
                  <a:tcPr marL="9525" marR="9525" marT="9525" marB="9525" anchor="b"/>
                </a:tc>
                <a:tc>
                  <a:txBody>
                    <a:bodyPr/>
                    <a:lstStyle/>
                    <a:p>
                      <a:pPr algn="l" fontAlgn="b">
                        <a:spcAft>
                          <a:spcPts val="0"/>
                        </a:spcAft>
                      </a:pPr>
                      <a:r>
                        <a:rPr lang="en-US" sz="2400" kern="0" dirty="0">
                          <a:effectLst/>
                          <a:latin typeface="宋体" panose="02010600030101010101" pitchFamily="2" charset="-122"/>
                          <a:ea typeface="宋体" panose="02010600030101010101" pitchFamily="2" charset="-122"/>
                        </a:rPr>
                        <a:t> </a:t>
                      </a:r>
                      <a:endParaRPr lang="zh-CN" sz="2400" kern="100" dirty="0">
                        <a:effectLst/>
                        <a:latin typeface="宋体" panose="02010600030101010101" pitchFamily="2" charset="-122"/>
                        <a:ea typeface="宋体" panose="02010600030101010101" pitchFamily="2" charset="-122"/>
                      </a:endParaRPr>
                    </a:p>
                  </a:txBody>
                  <a:tcPr marL="9525" marR="9525" marT="9525" marB="9525" anchor="b"/>
                </a:tc>
                <a:tc>
                  <a:txBody>
                    <a:bodyPr/>
                    <a:lstStyle/>
                    <a:p>
                      <a:pPr algn="l" fontAlgn="b">
                        <a:spcAft>
                          <a:spcPts val="0"/>
                        </a:spcAft>
                      </a:pPr>
                      <a:r>
                        <a:rPr lang="en-US" sz="2400" kern="0" dirty="0">
                          <a:effectLst/>
                          <a:latin typeface="宋体" panose="02010600030101010101" pitchFamily="2" charset="-122"/>
                          <a:ea typeface="宋体" panose="02010600030101010101" pitchFamily="2" charset="-122"/>
                        </a:rPr>
                        <a:t> </a:t>
                      </a:r>
                      <a:endParaRPr lang="zh-CN" sz="2400" kern="100" dirty="0">
                        <a:effectLst/>
                        <a:latin typeface="宋体" panose="02010600030101010101" pitchFamily="2" charset="-122"/>
                        <a:ea typeface="宋体" panose="02010600030101010101" pitchFamily="2" charset="-122"/>
                      </a:endParaRPr>
                    </a:p>
                  </a:txBody>
                  <a:tcPr marL="9525" marR="9525" marT="9525" marB="9525" anchor="b"/>
                </a:tc>
              </a:tr>
              <a:tr h="325911">
                <a:tc>
                  <a:txBody>
                    <a:bodyPr/>
                    <a:lstStyle/>
                    <a:p>
                      <a:pPr algn="l" fontAlgn="b">
                        <a:spcAft>
                          <a:spcPts val="0"/>
                        </a:spcAft>
                      </a:pPr>
                      <a:r>
                        <a:rPr lang="en-US" sz="2400" kern="0">
                          <a:effectLst/>
                          <a:latin typeface="宋体" panose="02010600030101010101" pitchFamily="2" charset="-122"/>
                          <a:ea typeface="宋体" panose="02010600030101010101" pitchFamily="2" charset="-122"/>
                        </a:rPr>
                        <a:t>201711010006</a:t>
                      </a:r>
                      <a:endParaRPr lang="zh-CN" sz="2400" kern="100">
                        <a:effectLst/>
                        <a:latin typeface="宋体" panose="02010600030101010101" pitchFamily="2" charset="-122"/>
                        <a:ea typeface="宋体" panose="02010600030101010101" pitchFamily="2" charset="-122"/>
                      </a:endParaRPr>
                    </a:p>
                  </a:txBody>
                  <a:tcPr marL="9525" marR="9525" marT="9525" marB="9525" anchor="b"/>
                </a:tc>
                <a:tc>
                  <a:txBody>
                    <a:bodyPr/>
                    <a:lstStyle/>
                    <a:p>
                      <a:pPr algn="l" fontAlgn="b">
                        <a:spcAft>
                          <a:spcPts val="0"/>
                        </a:spcAft>
                      </a:pPr>
                      <a:r>
                        <a:rPr lang="en-US" sz="2400" kern="0">
                          <a:effectLst/>
                          <a:latin typeface="宋体" panose="02010600030101010101" pitchFamily="2" charset="-122"/>
                          <a:ea typeface="宋体" panose="02010600030101010101" pitchFamily="2" charset="-122"/>
                        </a:rPr>
                        <a:t> </a:t>
                      </a:r>
                      <a:endParaRPr lang="zh-CN" sz="2400" kern="100">
                        <a:effectLst/>
                        <a:latin typeface="宋体" panose="02010600030101010101" pitchFamily="2" charset="-122"/>
                        <a:ea typeface="宋体" panose="02010600030101010101" pitchFamily="2" charset="-122"/>
                      </a:endParaRPr>
                    </a:p>
                  </a:txBody>
                  <a:tcPr marL="9525" marR="9525" marT="9525" marB="9525" anchor="b"/>
                </a:tc>
                <a:tc>
                  <a:txBody>
                    <a:bodyPr/>
                    <a:lstStyle/>
                    <a:p>
                      <a:pPr algn="l" fontAlgn="b">
                        <a:spcAft>
                          <a:spcPts val="0"/>
                        </a:spcAft>
                      </a:pPr>
                      <a:r>
                        <a:rPr lang="en-US" sz="2400" kern="0">
                          <a:effectLst/>
                          <a:latin typeface="宋体" panose="02010600030101010101" pitchFamily="2" charset="-122"/>
                          <a:ea typeface="宋体" panose="02010600030101010101" pitchFamily="2" charset="-122"/>
                        </a:rPr>
                        <a:t> </a:t>
                      </a:r>
                      <a:endParaRPr lang="zh-CN" sz="2400" kern="100">
                        <a:effectLst/>
                        <a:latin typeface="宋体" panose="02010600030101010101" pitchFamily="2" charset="-122"/>
                        <a:ea typeface="宋体" panose="02010600030101010101" pitchFamily="2" charset="-122"/>
                      </a:endParaRPr>
                    </a:p>
                  </a:txBody>
                  <a:tcPr marL="9525" marR="9525" marT="9525" marB="9525" anchor="b"/>
                </a:tc>
                <a:tc>
                  <a:txBody>
                    <a:bodyPr/>
                    <a:lstStyle/>
                    <a:p>
                      <a:pPr algn="l" fontAlgn="b">
                        <a:spcAft>
                          <a:spcPts val="0"/>
                        </a:spcAft>
                      </a:pPr>
                      <a:r>
                        <a:rPr lang="en-US" sz="2400" kern="0">
                          <a:effectLst/>
                          <a:latin typeface="宋体" panose="02010600030101010101" pitchFamily="2" charset="-122"/>
                          <a:ea typeface="宋体" panose="02010600030101010101" pitchFamily="2" charset="-122"/>
                        </a:rPr>
                        <a:t> </a:t>
                      </a:r>
                      <a:endParaRPr lang="zh-CN" sz="2400" kern="100">
                        <a:effectLst/>
                        <a:latin typeface="宋体" panose="02010600030101010101" pitchFamily="2" charset="-122"/>
                        <a:ea typeface="宋体" panose="02010600030101010101" pitchFamily="2" charset="-122"/>
                      </a:endParaRPr>
                    </a:p>
                  </a:txBody>
                  <a:tcPr marL="9525" marR="9525" marT="9525" marB="9525" anchor="b"/>
                </a:tc>
                <a:tc>
                  <a:txBody>
                    <a:bodyPr/>
                    <a:lstStyle/>
                    <a:p>
                      <a:pPr algn="l" fontAlgn="b">
                        <a:spcAft>
                          <a:spcPts val="0"/>
                        </a:spcAft>
                      </a:pPr>
                      <a:r>
                        <a:rPr lang="en-US" sz="2400" kern="0" dirty="0">
                          <a:effectLst/>
                          <a:latin typeface="宋体" panose="02010600030101010101" pitchFamily="2" charset="-122"/>
                          <a:ea typeface="宋体" panose="02010600030101010101" pitchFamily="2" charset="-122"/>
                        </a:rPr>
                        <a:t> </a:t>
                      </a:r>
                      <a:endParaRPr lang="zh-CN" sz="2400" kern="100" dirty="0">
                        <a:effectLst/>
                        <a:latin typeface="宋体" panose="02010600030101010101" pitchFamily="2" charset="-122"/>
                        <a:ea typeface="宋体" panose="02010600030101010101" pitchFamily="2" charset="-122"/>
                      </a:endParaRPr>
                    </a:p>
                  </a:txBody>
                  <a:tcPr marL="9525" marR="9525" marT="9525" marB="9525" anchor="b"/>
                </a:tc>
                <a:tc>
                  <a:txBody>
                    <a:bodyPr/>
                    <a:lstStyle/>
                    <a:p>
                      <a:pPr algn="l" fontAlgn="b">
                        <a:spcAft>
                          <a:spcPts val="0"/>
                        </a:spcAft>
                      </a:pPr>
                      <a:r>
                        <a:rPr lang="en-US" sz="2400" kern="0" dirty="0">
                          <a:effectLst/>
                          <a:latin typeface="宋体" panose="02010600030101010101" pitchFamily="2" charset="-122"/>
                          <a:ea typeface="宋体" panose="02010600030101010101" pitchFamily="2" charset="-122"/>
                        </a:rPr>
                        <a:t> </a:t>
                      </a:r>
                      <a:endParaRPr lang="zh-CN" sz="2400" kern="100" dirty="0">
                        <a:effectLst/>
                        <a:latin typeface="宋体" panose="02010600030101010101" pitchFamily="2" charset="-122"/>
                        <a:ea typeface="宋体" panose="02010600030101010101" pitchFamily="2" charset="-122"/>
                      </a:endParaRPr>
                    </a:p>
                  </a:txBody>
                  <a:tcPr marL="9525" marR="9525" marT="9525" marB="9525" anchor="b"/>
                </a:tc>
              </a:tr>
              <a:tr h="325911">
                <a:tc>
                  <a:txBody>
                    <a:bodyPr/>
                    <a:lstStyle/>
                    <a:p>
                      <a:pPr algn="l" fontAlgn="b">
                        <a:spcAft>
                          <a:spcPts val="0"/>
                        </a:spcAft>
                      </a:pPr>
                      <a:r>
                        <a:rPr lang="en-US" sz="2400" kern="0">
                          <a:effectLst/>
                          <a:latin typeface="宋体" panose="02010600030101010101" pitchFamily="2" charset="-122"/>
                          <a:ea typeface="宋体" panose="02010600030101010101" pitchFamily="2" charset="-122"/>
                        </a:rPr>
                        <a:t>201712010003</a:t>
                      </a:r>
                      <a:endParaRPr lang="zh-CN" sz="2400" kern="100">
                        <a:effectLst/>
                        <a:latin typeface="宋体" panose="02010600030101010101" pitchFamily="2" charset="-122"/>
                        <a:ea typeface="宋体" panose="02010600030101010101" pitchFamily="2" charset="-122"/>
                      </a:endParaRPr>
                    </a:p>
                  </a:txBody>
                  <a:tcPr marL="9525" marR="9525" marT="9525" marB="9525" anchor="b"/>
                </a:tc>
                <a:tc>
                  <a:txBody>
                    <a:bodyPr/>
                    <a:lstStyle/>
                    <a:p>
                      <a:pPr algn="l" fontAlgn="b">
                        <a:spcAft>
                          <a:spcPts val="0"/>
                        </a:spcAft>
                      </a:pPr>
                      <a:r>
                        <a:rPr lang="en-US" sz="2400" kern="0">
                          <a:effectLst/>
                          <a:latin typeface="宋体" panose="02010600030101010101" pitchFamily="2" charset="-122"/>
                          <a:ea typeface="宋体" panose="02010600030101010101" pitchFamily="2" charset="-122"/>
                        </a:rPr>
                        <a:t> </a:t>
                      </a:r>
                      <a:endParaRPr lang="zh-CN" sz="2400" kern="100">
                        <a:effectLst/>
                        <a:latin typeface="宋体" panose="02010600030101010101" pitchFamily="2" charset="-122"/>
                        <a:ea typeface="宋体" panose="02010600030101010101" pitchFamily="2" charset="-122"/>
                      </a:endParaRPr>
                    </a:p>
                  </a:txBody>
                  <a:tcPr marL="9525" marR="9525" marT="9525" marB="9525" anchor="b"/>
                </a:tc>
                <a:tc>
                  <a:txBody>
                    <a:bodyPr/>
                    <a:lstStyle/>
                    <a:p>
                      <a:pPr algn="l" fontAlgn="b">
                        <a:spcAft>
                          <a:spcPts val="0"/>
                        </a:spcAft>
                      </a:pPr>
                      <a:r>
                        <a:rPr lang="en-US" sz="2400" kern="0">
                          <a:effectLst/>
                          <a:latin typeface="宋体" panose="02010600030101010101" pitchFamily="2" charset="-122"/>
                          <a:ea typeface="宋体" panose="02010600030101010101" pitchFamily="2" charset="-122"/>
                        </a:rPr>
                        <a:t> </a:t>
                      </a:r>
                      <a:endParaRPr lang="zh-CN" sz="2400" kern="100">
                        <a:effectLst/>
                        <a:latin typeface="宋体" panose="02010600030101010101" pitchFamily="2" charset="-122"/>
                        <a:ea typeface="宋体" panose="02010600030101010101" pitchFamily="2" charset="-122"/>
                      </a:endParaRPr>
                    </a:p>
                  </a:txBody>
                  <a:tcPr marL="9525" marR="9525" marT="9525" marB="9525" anchor="b"/>
                </a:tc>
                <a:tc>
                  <a:txBody>
                    <a:bodyPr/>
                    <a:lstStyle/>
                    <a:p>
                      <a:pPr algn="l" fontAlgn="b">
                        <a:spcAft>
                          <a:spcPts val="0"/>
                        </a:spcAft>
                      </a:pPr>
                      <a:r>
                        <a:rPr lang="en-US" sz="2400" kern="0">
                          <a:effectLst/>
                          <a:latin typeface="宋体" panose="02010600030101010101" pitchFamily="2" charset="-122"/>
                          <a:ea typeface="宋体" panose="02010600030101010101" pitchFamily="2" charset="-122"/>
                        </a:rPr>
                        <a:t> </a:t>
                      </a:r>
                      <a:endParaRPr lang="zh-CN" sz="2400" kern="100">
                        <a:effectLst/>
                        <a:latin typeface="宋体" panose="02010600030101010101" pitchFamily="2" charset="-122"/>
                        <a:ea typeface="宋体" panose="02010600030101010101" pitchFamily="2" charset="-122"/>
                      </a:endParaRPr>
                    </a:p>
                  </a:txBody>
                  <a:tcPr marL="9525" marR="9525" marT="9525" marB="9525" anchor="b"/>
                </a:tc>
                <a:tc>
                  <a:txBody>
                    <a:bodyPr/>
                    <a:lstStyle/>
                    <a:p>
                      <a:pPr algn="l" fontAlgn="b">
                        <a:spcAft>
                          <a:spcPts val="0"/>
                        </a:spcAft>
                      </a:pPr>
                      <a:r>
                        <a:rPr lang="en-US" sz="2400" kern="0" dirty="0">
                          <a:effectLst/>
                          <a:latin typeface="宋体" panose="02010600030101010101" pitchFamily="2" charset="-122"/>
                          <a:ea typeface="宋体" panose="02010600030101010101" pitchFamily="2" charset="-122"/>
                        </a:rPr>
                        <a:t> </a:t>
                      </a:r>
                      <a:endParaRPr lang="zh-CN" sz="2400" kern="100" dirty="0">
                        <a:effectLst/>
                        <a:latin typeface="宋体" panose="02010600030101010101" pitchFamily="2" charset="-122"/>
                        <a:ea typeface="宋体" panose="02010600030101010101" pitchFamily="2" charset="-122"/>
                      </a:endParaRPr>
                    </a:p>
                  </a:txBody>
                  <a:tcPr marL="9525" marR="9525" marT="9525" marB="9525" anchor="b"/>
                </a:tc>
                <a:tc>
                  <a:txBody>
                    <a:bodyPr/>
                    <a:lstStyle/>
                    <a:p>
                      <a:pPr algn="l" fontAlgn="b">
                        <a:spcAft>
                          <a:spcPts val="0"/>
                        </a:spcAft>
                      </a:pPr>
                      <a:r>
                        <a:rPr lang="en-US" sz="2400" kern="0" dirty="0">
                          <a:effectLst/>
                          <a:latin typeface="宋体" panose="02010600030101010101" pitchFamily="2" charset="-122"/>
                          <a:ea typeface="宋体" panose="02010600030101010101" pitchFamily="2" charset="-122"/>
                        </a:rPr>
                        <a:t> </a:t>
                      </a:r>
                      <a:endParaRPr lang="zh-CN" sz="2400" kern="100" dirty="0">
                        <a:effectLst/>
                        <a:latin typeface="宋体" panose="02010600030101010101" pitchFamily="2" charset="-122"/>
                        <a:ea typeface="宋体" panose="02010600030101010101" pitchFamily="2" charset="-122"/>
                      </a:endParaRPr>
                    </a:p>
                  </a:txBody>
                  <a:tcPr marL="9525" marR="9525" marT="9525" marB="9525" anchor="b"/>
                </a:tc>
              </a:tr>
            </a:tbl>
          </a:graphicData>
        </a:graphic>
      </p:graphicFrame>
      <p:sp>
        <p:nvSpPr>
          <p:cNvPr id="3" name="Rectangle 1"/>
          <p:cNvSpPr>
            <a:spLocks noChangeArrowheads="1"/>
          </p:cNvSpPr>
          <p:nvPr/>
        </p:nvSpPr>
        <p:spPr bwMode="auto">
          <a:xfrm>
            <a:off x="827771" y="725578"/>
            <a:ext cx="5467150" cy="461665"/>
          </a:xfrm>
          <a:prstGeom prst="rect">
            <a:avLst/>
          </a:prstGeom>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sz="2400" b="1"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表</a:t>
            </a:r>
            <a:r>
              <a:rPr kumimoji="0" lang="en-US" altLang="zh-CN" sz="2400" b="1"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2 </a:t>
            </a:r>
            <a:r>
              <a:rPr kumimoji="0" lang="zh-CN" altLang="en-US" sz="2400" b="1"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恐怖分子关于典型事件的嫌疑度</a:t>
            </a:r>
            <a:endParaRPr kumimoji="0" lang="zh-CN" altLang="en-US" sz="24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44543817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440580" y="870505"/>
            <a:ext cx="9291587" cy="5229509"/>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indent="342900" algn="just">
              <a:lnSpc>
                <a:spcPct val="200000"/>
              </a:lnSpc>
              <a:spcBef>
                <a:spcPts val="1200"/>
              </a:spcBef>
              <a:spcAft>
                <a:spcPts val="0"/>
              </a:spcAft>
            </a:pPr>
            <a:r>
              <a:rPr lang="zh-CN" altLang="zh-CN" sz="2200" kern="100" dirty="0">
                <a:latin typeface="Times New Roman" panose="02020603050405020304" pitchFamily="18" charset="0"/>
                <a:ea typeface="黑体" panose="02010609060101010101" pitchFamily="49" charset="-122"/>
                <a:cs typeface="黑体" panose="02010609060101010101" pitchFamily="49" charset="-122"/>
              </a:rPr>
              <a:t>任务</a:t>
            </a:r>
            <a:r>
              <a:rPr lang="en-US" altLang="zh-CN" sz="2200" kern="100" dirty="0">
                <a:latin typeface="Times New Roman" panose="02020603050405020304" pitchFamily="18" charset="0"/>
                <a:ea typeface="黑体" panose="02010609060101010101" pitchFamily="49" charset="-122"/>
                <a:cs typeface="黑体" panose="02010609060101010101" pitchFamily="49" charset="-122"/>
              </a:rPr>
              <a:t>3 </a:t>
            </a:r>
            <a:r>
              <a:rPr lang="zh-CN" altLang="zh-CN" sz="2200" kern="100" dirty="0">
                <a:latin typeface="Times New Roman" panose="02020603050405020304" pitchFamily="18" charset="0"/>
                <a:ea typeface="黑体" panose="02010609060101010101" pitchFamily="49" charset="-122"/>
                <a:cs typeface="黑体" panose="02010609060101010101" pitchFamily="49" charset="-122"/>
              </a:rPr>
              <a:t>对未来反恐态势的分析</a:t>
            </a:r>
            <a:endParaRPr lang="zh-CN" altLang="zh-CN" sz="2200" kern="100" dirty="0">
              <a:latin typeface="Times New Roman" panose="02020603050405020304" pitchFamily="18" charset="0"/>
              <a:ea typeface="宋体" panose="02010600030101010101" pitchFamily="2" charset="-122"/>
            </a:endParaRPr>
          </a:p>
          <a:p>
            <a:pPr indent="342900" algn="just">
              <a:lnSpc>
                <a:spcPct val="150000"/>
              </a:lnSpc>
              <a:spcBef>
                <a:spcPts val="1200"/>
              </a:spcBef>
              <a:spcAft>
                <a:spcPts val="0"/>
              </a:spcAft>
            </a:pPr>
            <a:r>
              <a:rPr lang="zh-CN" altLang="zh-CN" sz="2200" kern="100" dirty="0">
                <a:latin typeface="Times New Roman" panose="02020603050405020304" pitchFamily="18" charset="0"/>
                <a:ea typeface="宋体" panose="02010600030101010101" pitchFamily="2" charset="-122"/>
              </a:rPr>
              <a:t>对未来反恐态势的分析评估有助于提高反恐斗争的针对性和效率。请你们依据附件</a:t>
            </a:r>
            <a:r>
              <a:rPr lang="en-US" altLang="zh-CN" sz="2200" kern="100" dirty="0">
                <a:latin typeface="Times New Roman" panose="02020603050405020304" pitchFamily="18" charset="0"/>
                <a:ea typeface="宋体" panose="02010600030101010101" pitchFamily="2" charset="-122"/>
              </a:rPr>
              <a:t>1</a:t>
            </a:r>
            <a:r>
              <a:rPr lang="zh-CN" altLang="zh-CN" sz="2200" kern="100" dirty="0">
                <a:latin typeface="Times New Roman" panose="02020603050405020304" pitchFamily="18" charset="0"/>
                <a:ea typeface="宋体" panose="02010600030101010101" pitchFamily="2" charset="-122"/>
              </a:rPr>
              <a:t>并结合因特网上的有关信息，建立适当的数学模型，研究近三年来恐怖袭击事件发生的主要原因、时空特性、蔓延特性、级别分布等规律，进而分析研判下一年全球或某些重点地区的反恐态势，用图</a:t>
            </a:r>
            <a:r>
              <a:rPr lang="en-US" altLang="zh-CN" sz="2200" kern="100" dirty="0">
                <a:latin typeface="Times New Roman" panose="02020603050405020304" pitchFamily="18" charset="0"/>
                <a:ea typeface="宋体" panose="02010600030101010101" pitchFamily="2" charset="-122"/>
              </a:rPr>
              <a:t>/</a:t>
            </a:r>
            <a:r>
              <a:rPr lang="zh-CN" altLang="zh-CN" sz="2200" kern="100" dirty="0">
                <a:latin typeface="Times New Roman" panose="02020603050405020304" pitchFamily="18" charset="0"/>
                <a:ea typeface="宋体" panose="02010600030101010101" pitchFamily="2" charset="-122"/>
              </a:rPr>
              <a:t>表给出你们的研究结果，提出你们对反恐斗争的见解和建议。</a:t>
            </a:r>
          </a:p>
          <a:p>
            <a:pPr indent="342900" algn="just">
              <a:lnSpc>
                <a:spcPct val="150000"/>
              </a:lnSpc>
              <a:spcBef>
                <a:spcPts val="1200"/>
              </a:spcBef>
              <a:spcAft>
                <a:spcPts val="0"/>
              </a:spcAft>
            </a:pPr>
            <a:r>
              <a:rPr lang="zh-CN" altLang="zh-CN" sz="2200" kern="100" dirty="0">
                <a:latin typeface="Times New Roman" panose="02020603050405020304" pitchFamily="18" charset="0"/>
                <a:ea typeface="黑体" panose="02010609060101010101" pitchFamily="49" charset="-122"/>
                <a:cs typeface="黑体" panose="02010609060101010101" pitchFamily="49" charset="-122"/>
              </a:rPr>
              <a:t>任务</a:t>
            </a:r>
            <a:r>
              <a:rPr lang="en-US" altLang="zh-CN" sz="2200" kern="100" dirty="0">
                <a:latin typeface="Times New Roman" panose="02020603050405020304" pitchFamily="18" charset="0"/>
                <a:ea typeface="黑体" panose="02010609060101010101" pitchFamily="49" charset="-122"/>
                <a:cs typeface="黑体" panose="02010609060101010101" pitchFamily="49" charset="-122"/>
              </a:rPr>
              <a:t>4 </a:t>
            </a:r>
            <a:r>
              <a:rPr lang="zh-CN" altLang="zh-CN" sz="2200" kern="100" dirty="0">
                <a:latin typeface="Times New Roman" panose="02020603050405020304" pitchFamily="18" charset="0"/>
                <a:ea typeface="黑体" panose="02010609060101010101" pitchFamily="49" charset="-122"/>
                <a:cs typeface="黑体" panose="02010609060101010101" pitchFamily="49" charset="-122"/>
              </a:rPr>
              <a:t>数据的进一步利用</a:t>
            </a:r>
            <a:endParaRPr lang="zh-CN" altLang="zh-CN" sz="2200" kern="100" dirty="0">
              <a:latin typeface="Times New Roman" panose="02020603050405020304" pitchFamily="18" charset="0"/>
              <a:ea typeface="宋体" panose="02010600030101010101" pitchFamily="2" charset="-122"/>
            </a:endParaRPr>
          </a:p>
          <a:p>
            <a:pPr indent="342900" algn="just">
              <a:lnSpc>
                <a:spcPct val="150000"/>
              </a:lnSpc>
              <a:spcBef>
                <a:spcPts val="1200"/>
              </a:spcBef>
              <a:spcAft>
                <a:spcPts val="0"/>
              </a:spcAft>
            </a:pPr>
            <a:r>
              <a:rPr lang="zh-CN" altLang="zh-CN" sz="2200" kern="100" dirty="0">
                <a:latin typeface="Times New Roman" panose="02020603050405020304" pitchFamily="18" charset="0"/>
                <a:ea typeface="宋体" panose="02010600030101010101" pitchFamily="2" charset="-122"/>
              </a:rPr>
              <a:t>你们认为通过数学建模还可以发挥附件</a:t>
            </a:r>
            <a:r>
              <a:rPr lang="en-US" altLang="zh-CN" sz="2200" kern="100" dirty="0">
                <a:latin typeface="Times New Roman" panose="02020603050405020304" pitchFamily="18" charset="0"/>
                <a:ea typeface="宋体" panose="02010600030101010101" pitchFamily="2" charset="-122"/>
              </a:rPr>
              <a:t>1</a:t>
            </a:r>
            <a:r>
              <a:rPr lang="zh-CN" altLang="zh-CN" sz="2200" kern="100" dirty="0">
                <a:latin typeface="Times New Roman" panose="02020603050405020304" pitchFamily="18" charset="0"/>
                <a:ea typeface="宋体" panose="02010600030101010101" pitchFamily="2" charset="-122"/>
              </a:rPr>
              <a:t>数据的哪些作用？给出你们的模型和方法。</a:t>
            </a:r>
            <a:endParaRPr lang="zh-CN" altLang="zh-CN" sz="2200" kern="100" dirty="0">
              <a:effectLst/>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73055288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010652" y="827773"/>
            <a:ext cx="3051209" cy="523220"/>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zh-CN" altLang="en-US" sz="2800" dirty="0" smtClean="0">
                <a:latin typeface="华文新魏" panose="02010800040101010101" pitchFamily="2" charset="-122"/>
                <a:ea typeface="华文新魏" panose="02010800040101010101" pitchFamily="2" charset="-122"/>
              </a:rPr>
              <a:t>问题的分析要点</a:t>
            </a:r>
            <a:endParaRPr lang="zh-CN" altLang="en-US" sz="2800" dirty="0">
              <a:latin typeface="华文新魏" panose="02010800040101010101" pitchFamily="2" charset="-122"/>
              <a:ea typeface="华文新魏" panose="02010800040101010101" pitchFamily="2" charset="-122"/>
            </a:endParaRPr>
          </a:p>
        </p:txBody>
      </p:sp>
      <p:sp>
        <p:nvSpPr>
          <p:cNvPr id="3" name="文本框 2"/>
          <p:cNvSpPr txBox="1"/>
          <p:nvPr/>
        </p:nvSpPr>
        <p:spPr>
          <a:xfrm>
            <a:off x="1328286" y="1578543"/>
            <a:ext cx="8951495" cy="1200329"/>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1</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、数据量很大，而且是在某个网站下载。这样的问题符合当前的发展趋势。</a:t>
            </a:r>
            <a:endPar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endParaRPr>
          </a:p>
          <a:p>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对这样的大数据问题，必须有数据的预处理。</a:t>
            </a:r>
            <a:endParaRPr lang="zh-CN" altLang="en-US" sz="2400" dirty="0">
              <a:latin typeface="Times New Roman" panose="02020603050405020304" pitchFamily="18" charset="0"/>
              <a:ea typeface="华文新魏" panose="02010800040101010101" pitchFamily="2" charset="-122"/>
              <a:cs typeface="Times New Roman" panose="02020603050405020304" pitchFamily="18" charset="0"/>
            </a:endParaRPr>
          </a:p>
        </p:txBody>
      </p:sp>
      <p:sp>
        <p:nvSpPr>
          <p:cNvPr id="4" name="文本框 3"/>
          <p:cNvSpPr txBox="1"/>
          <p:nvPr/>
        </p:nvSpPr>
        <p:spPr>
          <a:xfrm>
            <a:off x="1328286" y="2935705"/>
            <a:ext cx="8951495" cy="3046988"/>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预处理一般包括：</a:t>
            </a:r>
            <a:endPar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endParaRPr>
          </a:p>
          <a:p>
            <a:r>
              <a:rPr lang="en-US" altLang="zh-CN" sz="2400" dirty="0">
                <a:latin typeface="Times New Roman" panose="02020603050405020304" pitchFamily="18" charset="0"/>
                <a:ea typeface="华文新魏" panose="02010800040101010101" pitchFamily="2" charset="-122"/>
                <a:cs typeface="Times New Roman" panose="02020603050405020304" pitchFamily="18" charset="0"/>
              </a:rPr>
              <a:t> </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      1</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、数据的筛选和整理。</a:t>
            </a:r>
            <a:endPar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endParaRPr>
          </a:p>
          <a:p>
            <a:r>
              <a:rPr lang="en-US" altLang="zh-CN" sz="2400" dirty="0">
                <a:latin typeface="Times New Roman" panose="02020603050405020304" pitchFamily="18" charset="0"/>
                <a:ea typeface="华文新魏" panose="02010800040101010101" pitchFamily="2" charset="-122"/>
                <a:cs typeface="Times New Roman" panose="02020603050405020304" pitchFamily="18" charset="0"/>
              </a:rPr>
              <a:t> </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       2</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、缺失数据的处理。</a:t>
            </a:r>
            <a:endPar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endParaRPr>
          </a:p>
          <a:p>
            <a:r>
              <a:rPr lang="en-US" altLang="zh-CN" sz="2400" dirty="0">
                <a:latin typeface="Times New Roman" panose="02020603050405020304" pitchFamily="18" charset="0"/>
                <a:ea typeface="华文新魏" panose="02010800040101010101" pitchFamily="2" charset="-122"/>
                <a:cs typeface="Times New Roman" panose="02020603050405020304" pitchFamily="18" charset="0"/>
              </a:rPr>
              <a:t> </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       3</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、异常数据的删除</a:t>
            </a:r>
            <a:endPar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endParaRPr>
          </a:p>
          <a:p>
            <a:r>
              <a:rPr lang="en-US" altLang="zh-CN" sz="2400" dirty="0">
                <a:latin typeface="Times New Roman" panose="02020603050405020304" pitchFamily="18" charset="0"/>
                <a:ea typeface="华文新魏" panose="02010800040101010101" pitchFamily="2" charset="-122"/>
                <a:cs typeface="Times New Roman" panose="02020603050405020304" pitchFamily="18" charset="0"/>
              </a:rPr>
              <a:t> </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       4</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、数据类型的转换</a:t>
            </a:r>
            <a:endPar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endParaRPr>
          </a:p>
          <a:p>
            <a:r>
              <a:rPr lang="en-US" altLang="zh-CN" sz="2400" dirty="0">
                <a:latin typeface="Times New Roman" panose="02020603050405020304" pitchFamily="18" charset="0"/>
                <a:ea typeface="华文新魏" panose="02010800040101010101" pitchFamily="2" charset="-122"/>
                <a:cs typeface="Times New Roman" panose="02020603050405020304" pitchFamily="18" charset="0"/>
              </a:rPr>
              <a:t> </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       5</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、数据的建模。</a:t>
            </a:r>
            <a:endPar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endParaRPr>
          </a:p>
          <a:p>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在论文写作中要有数据预处理章节。</a:t>
            </a:r>
            <a:endPar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endParaRPr>
          </a:p>
          <a:p>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适当在论文中对数据特征作一点描述会给阅卷人好的印象。</a:t>
            </a:r>
            <a:endParaRPr lang="zh-CN" altLang="en-US" sz="2400" dirty="0">
              <a:latin typeface="Times New Roman" panose="02020603050405020304" pitchFamily="18" charset="0"/>
              <a:ea typeface="华文新魏" panose="02010800040101010101" pitchFamily="2" charset="-122"/>
              <a:cs typeface="Times New Roman" panose="02020603050405020304" pitchFamily="18" charset="0"/>
            </a:endParaRPr>
          </a:p>
        </p:txBody>
      </p:sp>
    </p:spTree>
    <p:extLst>
      <p:ext uri="{BB962C8B-B14F-4D97-AF65-F5344CB8AC3E}">
        <p14:creationId xmlns:p14="http://schemas.microsoft.com/office/powerpoint/2010/main" val="55434787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251284" y="924026"/>
            <a:ext cx="5274644" cy="523220"/>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altLang="zh-CN" sz="2800" dirty="0" smtClean="0">
                <a:latin typeface="Times New Roman" panose="02020603050405020304" pitchFamily="18" charset="0"/>
                <a:ea typeface="华文新魏" panose="02010800040101010101" pitchFamily="2" charset="-122"/>
                <a:cs typeface="Times New Roman" panose="02020603050405020304" pitchFamily="18" charset="0"/>
              </a:rPr>
              <a:t>2</a:t>
            </a:r>
            <a:r>
              <a:rPr lang="zh-CN" altLang="en-US" sz="2800" dirty="0" smtClean="0">
                <a:latin typeface="Times New Roman" panose="02020603050405020304" pitchFamily="18" charset="0"/>
                <a:ea typeface="华文新魏" panose="02010800040101010101" pitchFamily="2" charset="-122"/>
                <a:cs typeface="Times New Roman" panose="02020603050405020304" pitchFamily="18" charset="0"/>
              </a:rPr>
              <a:t>、依据危害性对恐怖事件分级</a:t>
            </a:r>
            <a:endParaRPr lang="zh-CN" altLang="en-US" sz="2800" dirty="0">
              <a:latin typeface="Times New Roman" panose="02020603050405020304" pitchFamily="18" charset="0"/>
              <a:ea typeface="华文新魏" panose="02010800040101010101" pitchFamily="2" charset="-122"/>
              <a:cs typeface="Times New Roman" panose="02020603050405020304" pitchFamily="18" charset="0"/>
            </a:endParaRPr>
          </a:p>
        </p:txBody>
      </p:sp>
      <p:sp>
        <p:nvSpPr>
          <p:cNvPr id="3" name="文本框 2"/>
          <p:cNvSpPr txBox="1"/>
          <p:nvPr/>
        </p:nvSpPr>
        <p:spPr>
          <a:xfrm>
            <a:off x="1251284" y="1607419"/>
            <a:ext cx="9423133" cy="4154984"/>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这一部分的关键是对危害性的指标提取。</a:t>
            </a:r>
            <a:endPar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endParaRPr>
          </a:p>
          <a:p>
            <a:r>
              <a:rPr lang="en-US" altLang="zh-CN" sz="2400" dirty="0">
                <a:latin typeface="Times New Roman" panose="02020603050405020304" pitchFamily="18" charset="0"/>
                <a:ea typeface="华文新魏" panose="02010800040101010101" pitchFamily="2" charset="-122"/>
                <a:cs typeface="Times New Roman" panose="02020603050405020304" pitchFamily="18" charset="0"/>
              </a:rPr>
              <a:t>	</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首先</a:t>
            </a:r>
            <a:r>
              <a:rPr lang="zh-CN" altLang="en-US" sz="2400" u="sng" dirty="0" smtClean="0">
                <a:latin typeface="Times New Roman" panose="02020603050405020304" pitchFamily="18" charset="0"/>
                <a:ea typeface="华文新魏" panose="02010800040101010101" pitchFamily="2" charset="-122"/>
                <a:cs typeface="Times New Roman" panose="02020603050405020304" pitchFamily="18" charset="0"/>
              </a:rPr>
              <a:t>从数据中找出反映危害性的属性</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a:t>
            </a:r>
            <a:endPar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endParaRPr>
          </a:p>
          <a:p>
            <a:r>
              <a:rPr lang="en-US" altLang="zh-CN" sz="2400" dirty="0">
                <a:latin typeface="Times New Roman" panose="02020603050405020304" pitchFamily="18" charset="0"/>
                <a:ea typeface="华文新魏" panose="02010800040101010101" pitchFamily="2" charset="-122"/>
                <a:cs typeface="Times New Roman" panose="02020603050405020304" pitchFamily="18" charset="0"/>
              </a:rPr>
              <a:t> </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     </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有些属性可以直接得到，如恐怖事件的死亡人数、受伤人数、财产损失等；</a:t>
            </a:r>
            <a:endPar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endParaRPr>
          </a:p>
          <a:p>
            <a:r>
              <a:rPr lang="en-US" altLang="zh-CN" sz="2400" dirty="0">
                <a:latin typeface="Times New Roman" panose="02020603050405020304" pitchFamily="18" charset="0"/>
                <a:ea typeface="华文新魏" panose="02010800040101010101" pitchFamily="2" charset="-122"/>
                <a:cs typeface="Times New Roman" panose="02020603050405020304" pitchFamily="18" charset="0"/>
              </a:rPr>
              <a:t> </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     </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有些属性不能直接得到，如恐怖事件的影响大小；为了找出产生重大影响的因素，可以将最著名的恐怖事件列一下，如美国</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911</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事件、洛克比空难事件、西班牙马德里</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311</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列车爆炸案等；一般可以总结为在发达国家和稳定的大国发生的恐怖事件影响较大、首都和国际大都市发生的恐怖事件影响较大</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针对平民的恐怖事件影响较大，有组织的恐怖袭击影响较大等。</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国际航班通常往返重要都市之间，可以看作在大都市发生</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a:t>
            </a:r>
            <a:endParaRPr lang="zh-CN" altLang="en-US" sz="2400" dirty="0">
              <a:latin typeface="Times New Roman" panose="02020603050405020304" pitchFamily="18" charset="0"/>
              <a:ea typeface="华文新魏" panose="02010800040101010101" pitchFamily="2" charset="-122"/>
              <a:cs typeface="Times New Roman" panose="02020603050405020304" pitchFamily="18" charset="0"/>
            </a:endParaRPr>
          </a:p>
        </p:txBody>
      </p:sp>
    </p:spTree>
    <p:extLst>
      <p:ext uri="{BB962C8B-B14F-4D97-AF65-F5344CB8AC3E}">
        <p14:creationId xmlns:p14="http://schemas.microsoft.com/office/powerpoint/2010/main" val="3525244078"/>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155032" y="1039528"/>
            <a:ext cx="9182501" cy="4893647"/>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提取指标后，需要把指标量化。</a:t>
            </a:r>
            <a:endPar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endParaRPr>
          </a:p>
          <a:p>
            <a:r>
              <a:rPr lang="en-US" altLang="zh-CN" sz="2400" dirty="0">
                <a:latin typeface="Times New Roman" panose="02020603050405020304" pitchFamily="18" charset="0"/>
                <a:ea typeface="华文新魏" panose="02010800040101010101" pitchFamily="2" charset="-122"/>
                <a:cs typeface="Times New Roman" panose="02020603050405020304" pitchFamily="18" charset="0"/>
              </a:rPr>
              <a:t> </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    </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对定量指标，如死亡人数、受伤人数和财产损失，可以直接使用，也可以分段量化如财产损失可以根据实际损失数量设置几个档次如</a:t>
            </a:r>
            <a:endPar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endParaRPr>
          </a:p>
          <a:p>
            <a:r>
              <a:rPr lang="en-US" altLang="zh-CN" sz="2400" dirty="0">
                <a:latin typeface="Times New Roman" panose="02020603050405020304" pitchFamily="18" charset="0"/>
                <a:ea typeface="华文新魏" panose="02010800040101010101" pitchFamily="2" charset="-122"/>
                <a:cs typeface="Times New Roman" panose="02020603050405020304" pitchFamily="18" charset="0"/>
              </a:rPr>
              <a:t> </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1,2,3,4,5</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a:t>
            </a:r>
            <a:endPar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endParaRPr>
          </a:p>
          <a:p>
            <a:r>
              <a:rPr lang="en-US" altLang="zh-CN" sz="2400" dirty="0">
                <a:latin typeface="Times New Roman" panose="02020603050405020304" pitchFamily="18" charset="0"/>
                <a:ea typeface="华文新魏" panose="02010800040101010101" pitchFamily="2" charset="-122"/>
                <a:cs typeface="Times New Roman" panose="02020603050405020304" pitchFamily="18" charset="0"/>
              </a:rPr>
              <a:t> </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    </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对定性指标，如恐怖袭击的影响，可以分为几个分指标如所在城市、所在国家、是否是恐怖组织所为、是否针对平民、儿童等。每个分指标可以给出量化指标</a:t>
            </a:r>
            <a:endPar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endParaRPr>
          </a:p>
          <a:p>
            <a:r>
              <a:rPr lang="en-US" altLang="zh-CN" sz="2400" dirty="0">
                <a:latin typeface="Times New Roman" panose="02020603050405020304" pitchFamily="18" charset="0"/>
                <a:ea typeface="华文新魏" panose="02010800040101010101" pitchFamily="2" charset="-122"/>
                <a:cs typeface="Times New Roman" panose="02020603050405020304" pitchFamily="18" charset="0"/>
              </a:rPr>
              <a:t> </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    </a:t>
            </a:r>
            <a:r>
              <a:rPr lang="zh-CN" altLang="en-US" sz="2400" dirty="0">
                <a:latin typeface="Times New Roman" panose="02020603050405020304" pitchFamily="18" charset="0"/>
                <a:ea typeface="华文新魏" panose="02010800040101010101" pitchFamily="2" charset="-122"/>
                <a:cs typeface="Times New Roman" panose="02020603050405020304" pitchFamily="18" charset="0"/>
              </a:rPr>
              <a:t>对</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定性指标量化，关键是对定性指标分类；比如，对国家，可以分为第一类：</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5</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个常任理事国和日本、德国；第二类：二十国集团成员和其他发达国家；第三类：中东和非洲以外的其他国家；第四类：中东和非洲其他国家。对它们的重要性打分可以是</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5,4,3,1</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a:t>
            </a:r>
            <a:endPar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endParaRPr>
          </a:p>
          <a:p>
            <a:r>
              <a:rPr lang="en-US" altLang="zh-CN" sz="2400" dirty="0">
                <a:latin typeface="Times New Roman" panose="02020603050405020304" pitchFamily="18" charset="0"/>
                <a:ea typeface="华文新魏" panose="02010800040101010101" pitchFamily="2" charset="-122"/>
                <a:cs typeface="Times New Roman" panose="02020603050405020304" pitchFamily="18" charset="0"/>
              </a:rPr>
              <a:t> </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    </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地域可分为：</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1</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、首都和国际大都市，</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2</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、其他城市，</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3</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、乡村</a:t>
            </a:r>
            <a:endPar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endParaRPr>
          </a:p>
          <a:p>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分类应该具有：</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1</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、合理性；</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2</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、区别性。</a:t>
            </a:r>
            <a:endParaRPr lang="zh-CN" altLang="en-US" sz="2400" dirty="0">
              <a:latin typeface="Times New Roman" panose="02020603050405020304" pitchFamily="18" charset="0"/>
              <a:ea typeface="华文新魏" panose="02010800040101010101" pitchFamily="2" charset="-122"/>
              <a:cs typeface="Times New Roman" panose="02020603050405020304" pitchFamily="18" charset="0"/>
            </a:endParaRPr>
          </a:p>
        </p:txBody>
      </p:sp>
    </p:spTree>
    <p:extLst>
      <p:ext uri="{BB962C8B-B14F-4D97-AF65-F5344CB8AC3E}">
        <p14:creationId xmlns:p14="http://schemas.microsoft.com/office/powerpoint/2010/main" val="1126349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fade">
                                      <p:cBhvr>
                                        <p:cTn id="15" dur="500"/>
                                        <p:tgtEl>
                                          <p:spTgt spid="2">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
                                            <p:txEl>
                                              <p:pRg st="3" end="3"/>
                                            </p:txEl>
                                          </p:spTgt>
                                        </p:tgtEl>
                                        <p:attrNameLst>
                                          <p:attrName>style.visibility</p:attrName>
                                        </p:attrNameLst>
                                      </p:cBhvr>
                                      <p:to>
                                        <p:strVal val="visible"/>
                                      </p:to>
                                    </p:set>
                                    <p:animEffect transition="in" filter="fade">
                                      <p:cBhvr>
                                        <p:cTn id="20" dur="500"/>
                                        <p:tgtEl>
                                          <p:spTgt spid="2">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2">
                                            <p:txEl>
                                              <p:pRg st="4" end="4"/>
                                            </p:txEl>
                                          </p:spTgt>
                                        </p:tgtEl>
                                        <p:attrNameLst>
                                          <p:attrName>style.visibility</p:attrName>
                                        </p:attrNameLst>
                                      </p:cBhvr>
                                      <p:to>
                                        <p:strVal val="visible"/>
                                      </p:to>
                                    </p:set>
                                    <p:animEffect transition="in" filter="fade">
                                      <p:cBhvr>
                                        <p:cTn id="25" dur="500"/>
                                        <p:tgtEl>
                                          <p:spTgt spid="2">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2">
                                            <p:txEl>
                                              <p:pRg st="5" end="5"/>
                                            </p:txEl>
                                          </p:spTgt>
                                        </p:tgtEl>
                                        <p:attrNameLst>
                                          <p:attrName>style.visibility</p:attrName>
                                        </p:attrNameLst>
                                      </p:cBhvr>
                                      <p:to>
                                        <p:strVal val="visible"/>
                                      </p:to>
                                    </p:set>
                                    <p:animEffect transition="in" filter="fade">
                                      <p:cBhvr>
                                        <p:cTn id="30" dur="500"/>
                                        <p:tgtEl>
                                          <p:spTgt spid="2">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2">
                                            <p:txEl>
                                              <p:pRg st="6" end="6"/>
                                            </p:txEl>
                                          </p:spTgt>
                                        </p:tgtEl>
                                        <p:attrNameLst>
                                          <p:attrName>style.visibility</p:attrName>
                                        </p:attrNameLst>
                                      </p:cBhvr>
                                      <p:to>
                                        <p:strVal val="visible"/>
                                      </p:to>
                                    </p:set>
                                    <p:animEffect transition="in" filter="fade">
                                      <p:cBhvr>
                                        <p:cTn id="35" dur="500"/>
                                        <p:tgtEl>
                                          <p:spTgt spid="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328286" y="1039528"/>
            <a:ext cx="9461634" cy="1938992"/>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问题的建模</a:t>
            </a:r>
            <a:endPar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endParaRPr>
          </a:p>
          <a:p>
            <a:r>
              <a:rPr lang="en-US" altLang="zh-CN" sz="2400" dirty="0">
                <a:latin typeface="Times New Roman" panose="02020603050405020304" pitchFamily="18" charset="0"/>
                <a:ea typeface="华文新魏" panose="02010800040101010101" pitchFamily="2" charset="-122"/>
                <a:cs typeface="Times New Roman" panose="02020603050405020304" pitchFamily="18" charset="0"/>
              </a:rPr>
              <a:t>	</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由于问题是多属性决策问题，可以利用熵权法或层次分析法来处理。但层次分析法过于主观，而我们的数据是客观给出的，因此利用熵权法更好一些。</a:t>
            </a:r>
            <a:endPar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endParaRPr>
          </a:p>
          <a:p>
            <a:r>
              <a:rPr lang="en-US" altLang="zh-CN" sz="2400" dirty="0">
                <a:latin typeface="Times New Roman" panose="02020603050405020304" pitchFamily="18" charset="0"/>
                <a:ea typeface="华文新魏" panose="02010800040101010101" pitchFamily="2" charset="-122"/>
                <a:cs typeface="Times New Roman" panose="02020603050405020304" pitchFamily="18" charset="0"/>
              </a:rPr>
              <a:t>	</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另外，可以利用</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TOPSIS</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方法排序。</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 </a:t>
            </a:r>
            <a:endParaRPr lang="zh-CN" altLang="en-US" sz="2400" dirty="0">
              <a:latin typeface="Times New Roman" panose="02020603050405020304" pitchFamily="18" charset="0"/>
              <a:ea typeface="华文新魏" panose="02010800040101010101" pitchFamily="2" charset="-122"/>
              <a:cs typeface="Times New Roman" panose="02020603050405020304" pitchFamily="18" charset="0"/>
            </a:endParaRPr>
          </a:p>
        </p:txBody>
      </p:sp>
      <p:sp>
        <p:nvSpPr>
          <p:cNvPr id="3" name="文本框 2"/>
          <p:cNvSpPr txBox="1"/>
          <p:nvPr/>
        </p:nvSpPr>
        <p:spPr>
          <a:xfrm>
            <a:off x="1328286" y="3465094"/>
            <a:ext cx="9480884" cy="1200329"/>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但是，由于个别因素的权重较大，如死亡人数、发生的国家等，因此应该有一定的主观权重。</a:t>
            </a:r>
            <a:endPar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endParaRPr>
          </a:p>
          <a:p>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最后，进行主观权重和客观权重的加权。</a:t>
            </a:r>
            <a:endParaRPr lang="zh-CN" altLang="en-US" sz="2400" dirty="0">
              <a:latin typeface="Times New Roman" panose="02020603050405020304" pitchFamily="18" charset="0"/>
              <a:ea typeface="华文新魏" panose="02010800040101010101" pitchFamily="2" charset="-122"/>
              <a:cs typeface="Times New Roman" panose="02020603050405020304" pitchFamily="18" charset="0"/>
            </a:endParaRPr>
          </a:p>
        </p:txBody>
      </p:sp>
      <p:sp>
        <p:nvSpPr>
          <p:cNvPr id="4" name="文本框 3"/>
          <p:cNvSpPr txBox="1"/>
          <p:nvPr/>
        </p:nvSpPr>
        <p:spPr>
          <a:xfrm>
            <a:off x="1328286" y="4981575"/>
            <a:ext cx="9461634" cy="461665"/>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关于危害性分级，一般利用聚类的方法。</a:t>
            </a:r>
            <a:endParaRPr lang="zh-CN" altLang="en-US" sz="2400" dirty="0">
              <a:latin typeface="Times New Roman" panose="02020603050405020304" pitchFamily="18" charset="0"/>
              <a:ea typeface="华文新魏" panose="02010800040101010101" pitchFamily="2" charset="-122"/>
              <a:cs typeface="Times New Roman" panose="02020603050405020304" pitchFamily="18" charset="0"/>
            </a:endParaRPr>
          </a:p>
        </p:txBody>
      </p:sp>
    </p:spTree>
    <p:extLst>
      <p:ext uri="{BB962C8B-B14F-4D97-AF65-F5344CB8AC3E}">
        <p14:creationId xmlns:p14="http://schemas.microsoft.com/office/powerpoint/2010/main" val="70167176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261533" y="912172"/>
            <a:ext cx="8932243" cy="1569660"/>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第二问是依据事件特征发现恐怖袭击者，其中有两个要求：</a:t>
            </a:r>
            <a:endPar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endParaRPr>
          </a:p>
          <a:p>
            <a:r>
              <a:rPr lang="en-US" altLang="zh-CN" sz="2400" dirty="0">
                <a:latin typeface="Times New Roman" panose="02020603050405020304" pitchFamily="18" charset="0"/>
                <a:ea typeface="华文新魏" panose="02010800040101010101" pitchFamily="2" charset="-122"/>
                <a:cs typeface="Times New Roman" panose="02020603050405020304" pitchFamily="18" charset="0"/>
              </a:rPr>
              <a:t>	</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1</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、根据</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2015</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和</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2016</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年的数据，找出危害最大的</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5</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个恐怖组织或个人。</a:t>
            </a:r>
            <a:endParaRPr lang="en-US" altLang="zh-CN" sz="2400" dirty="0">
              <a:latin typeface="Times New Roman" panose="02020603050405020304" pitchFamily="18" charset="0"/>
              <a:ea typeface="华文新魏" panose="02010800040101010101" pitchFamily="2" charset="-122"/>
              <a:cs typeface="Times New Roman" panose="02020603050405020304" pitchFamily="18" charset="0"/>
            </a:endParaRPr>
          </a:p>
          <a:p>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       2</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、对给出的</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10</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个事件，给出这五个组织的作案可能性排序。</a:t>
            </a:r>
            <a:endParaRPr lang="zh-CN" altLang="en-US" sz="2400" dirty="0">
              <a:latin typeface="Times New Roman" panose="02020603050405020304" pitchFamily="18" charset="0"/>
              <a:ea typeface="华文新魏" panose="02010800040101010101" pitchFamily="2" charset="-122"/>
              <a:cs typeface="Times New Roman" panose="02020603050405020304" pitchFamily="18" charset="0"/>
            </a:endParaRPr>
          </a:p>
        </p:txBody>
      </p:sp>
      <p:sp>
        <p:nvSpPr>
          <p:cNvPr id="4" name="文本框 3"/>
          <p:cNvSpPr txBox="1"/>
          <p:nvPr/>
        </p:nvSpPr>
        <p:spPr>
          <a:xfrm>
            <a:off x="1261533" y="2712452"/>
            <a:ext cx="8949267" cy="1569660"/>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寻找</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5</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个危害最大的恐怖组织可以利用第一问给出的危害性指标，但应当注意的是：由于数据巨大，计算量较大，可以首先找出危害性最大的且已知作案组织的</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200</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个事件，将作案者作案的总危害排队即可。</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    </a:t>
            </a:r>
            <a:endParaRPr lang="zh-CN" altLang="en-US" sz="2400" dirty="0">
              <a:latin typeface="Times New Roman" panose="02020603050405020304" pitchFamily="18" charset="0"/>
              <a:ea typeface="华文新魏" panose="02010800040101010101" pitchFamily="2" charset="-122"/>
              <a:cs typeface="Times New Roman" panose="02020603050405020304" pitchFamily="18" charset="0"/>
            </a:endParaRPr>
          </a:p>
        </p:txBody>
      </p:sp>
      <p:sp>
        <p:nvSpPr>
          <p:cNvPr id="5" name="文本框 4"/>
          <p:cNvSpPr txBox="1"/>
          <p:nvPr/>
        </p:nvSpPr>
        <p:spPr>
          <a:xfrm>
            <a:off x="1261533" y="4512733"/>
            <a:ext cx="8949267" cy="1569660"/>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依据事件特征发现恐怖袭击者，关键要给出特征指标。这些特征指标和危害性指标是不同的。这些指标包括地域指标、人种指标、武器特征等。重要的是分析几个危害较大的组织的作案特征来作为提取特征指标的参考。</a:t>
            </a:r>
            <a:endParaRPr lang="zh-CN" altLang="en-US" sz="2400" dirty="0">
              <a:latin typeface="Times New Roman" panose="02020603050405020304" pitchFamily="18" charset="0"/>
              <a:ea typeface="华文新魏" panose="02010800040101010101" pitchFamily="2" charset="-122"/>
              <a:cs typeface="Times New Roman" panose="02020603050405020304" pitchFamily="18" charset="0"/>
            </a:endParaRPr>
          </a:p>
        </p:txBody>
      </p:sp>
    </p:spTree>
    <p:extLst>
      <p:ext uri="{BB962C8B-B14F-4D97-AF65-F5344CB8AC3E}">
        <p14:creationId xmlns:p14="http://schemas.microsoft.com/office/powerpoint/2010/main" val="1113943982"/>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244600" y="922867"/>
            <a:ext cx="8957733" cy="1569660"/>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建模：建模的要点有</a:t>
            </a:r>
            <a:endPar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endParaRPr>
          </a:p>
          <a:p>
            <a:r>
              <a:rPr lang="en-US" altLang="zh-CN" sz="2400" dirty="0">
                <a:latin typeface="Times New Roman" panose="02020603050405020304" pitchFamily="18" charset="0"/>
                <a:ea typeface="华文新魏" panose="02010800040101010101" pitchFamily="2" charset="-122"/>
                <a:cs typeface="Times New Roman" panose="02020603050405020304" pitchFamily="18" charset="0"/>
              </a:rPr>
              <a:t> </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             1</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、给出度量两个事件的距离公式；</a:t>
            </a:r>
            <a:endPar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endParaRPr>
          </a:p>
          <a:p>
            <a:r>
              <a:rPr lang="en-US" altLang="zh-CN" sz="2400" dirty="0">
                <a:latin typeface="Times New Roman" panose="02020603050405020304" pitchFamily="18" charset="0"/>
                <a:ea typeface="华文新魏" panose="02010800040101010101" pitchFamily="2" charset="-122"/>
                <a:cs typeface="Times New Roman" panose="02020603050405020304" pitchFamily="18" charset="0"/>
              </a:rPr>
              <a:t> </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             2</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、求</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5</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个危害最大的组织所实施的恐怖袭击事件集的中心；</a:t>
            </a:r>
            <a:endPar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endParaRPr>
          </a:p>
          <a:p>
            <a:r>
              <a:rPr lang="en-US" altLang="zh-CN" sz="2400" dirty="0">
                <a:latin typeface="Times New Roman" panose="02020603050405020304" pitchFamily="18" charset="0"/>
                <a:ea typeface="华文新魏" panose="02010800040101010101" pitchFamily="2" charset="-122"/>
                <a:cs typeface="Times New Roman" panose="02020603050405020304" pitchFamily="18" charset="0"/>
              </a:rPr>
              <a:t> </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             3</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、求给出的</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10</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个事件和</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5</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个中心的距离，根据距离排序。</a:t>
            </a:r>
            <a:endParaRPr lang="zh-CN" altLang="en-US" sz="2400" dirty="0">
              <a:latin typeface="Times New Roman" panose="02020603050405020304" pitchFamily="18" charset="0"/>
              <a:ea typeface="华文新魏" panose="02010800040101010101" pitchFamily="2" charset="-122"/>
              <a:cs typeface="Times New Roman" panose="02020603050405020304" pitchFamily="18" charset="0"/>
            </a:endParaRPr>
          </a:p>
        </p:txBody>
      </p:sp>
      <p:sp>
        <p:nvSpPr>
          <p:cNvPr id="3" name="文本框 2"/>
          <p:cNvSpPr txBox="1"/>
          <p:nvPr/>
        </p:nvSpPr>
        <p:spPr>
          <a:xfrm>
            <a:off x="1244600" y="2709333"/>
            <a:ext cx="8957733" cy="1938992"/>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zh-CN" altLang="en-US" sz="2400" u="sng" dirty="0" smtClean="0">
                <a:latin typeface="Times New Roman" panose="02020603050405020304" pitchFamily="18" charset="0"/>
                <a:ea typeface="华文新魏" panose="02010800040101010101" pitchFamily="2" charset="-122"/>
                <a:cs typeface="Times New Roman" panose="02020603050405020304" pitchFamily="18" charset="0"/>
              </a:rPr>
              <a:t>模型的检验</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：这一问的一个重要特点是可以设计模型检验方法。</a:t>
            </a:r>
            <a:endPar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endParaRPr>
          </a:p>
          <a:p>
            <a:r>
              <a:rPr lang="en-US" altLang="zh-CN" sz="2400" dirty="0">
                <a:latin typeface="Times New Roman" panose="02020603050405020304" pitchFamily="18" charset="0"/>
                <a:ea typeface="华文新魏" panose="02010800040101010101" pitchFamily="2" charset="-122"/>
                <a:cs typeface="Times New Roman" panose="02020603050405020304" pitchFamily="18" charset="0"/>
              </a:rPr>
              <a:t>	</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检验方法：由于数据中有已知作案者</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声称作案者</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和未知作案者两种数据；我们可以利用一部分已知作案者的数据来检验模型的正确性，并分析判断的错误概率。</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将一部分已知作案者的数据预留，不用于建模，仅仅应用于检验</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a:t>
            </a:r>
            <a:endParaRPr lang="zh-CN" altLang="en-US" sz="2400" dirty="0">
              <a:latin typeface="Times New Roman" panose="02020603050405020304" pitchFamily="18" charset="0"/>
              <a:ea typeface="华文新魏" panose="02010800040101010101" pitchFamily="2" charset="-122"/>
              <a:cs typeface="Times New Roman" panose="02020603050405020304" pitchFamily="18" charset="0"/>
            </a:endParaRPr>
          </a:p>
        </p:txBody>
      </p:sp>
    </p:spTree>
    <p:extLst>
      <p:ext uri="{BB962C8B-B14F-4D97-AF65-F5344CB8AC3E}">
        <p14:creationId xmlns:p14="http://schemas.microsoft.com/office/powerpoint/2010/main" val="2447679106"/>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348153" y="963305"/>
            <a:ext cx="9413631" cy="3046988"/>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ctr">
              <a:spcAft>
                <a:spcPts val="0"/>
              </a:spcAft>
            </a:pPr>
            <a:r>
              <a:rPr lang="en-US" altLang="zh-CN" sz="2400" b="1" kern="100" dirty="0">
                <a:latin typeface="Times New Roman" panose="02020603050405020304" pitchFamily="18" charset="0"/>
                <a:ea typeface="华文新魏" panose="02010800040101010101" pitchFamily="2" charset="-122"/>
                <a:cs typeface="Times New Roman" panose="02020603050405020304" pitchFamily="18" charset="0"/>
              </a:rPr>
              <a:t>B</a:t>
            </a:r>
            <a:r>
              <a:rPr lang="zh-CN" altLang="zh-CN" sz="2400" b="1" kern="100" dirty="0">
                <a:latin typeface="Times New Roman" panose="02020603050405020304" pitchFamily="18" charset="0"/>
                <a:ea typeface="华文新魏" panose="02010800040101010101" pitchFamily="2" charset="-122"/>
                <a:cs typeface="Times New Roman" panose="02020603050405020304" pitchFamily="18" charset="0"/>
              </a:rPr>
              <a:t>题 </a:t>
            </a:r>
            <a:r>
              <a:rPr lang="en-US" altLang="zh-CN" sz="2400" b="1" kern="100" dirty="0">
                <a:latin typeface="Times New Roman" panose="02020603050405020304" pitchFamily="18" charset="0"/>
                <a:ea typeface="华文新魏" panose="02010800040101010101" pitchFamily="2" charset="-122"/>
                <a:cs typeface="Times New Roman" panose="02020603050405020304" pitchFamily="18" charset="0"/>
              </a:rPr>
              <a:t>2010</a:t>
            </a:r>
            <a:r>
              <a:rPr lang="zh-CN" altLang="zh-CN" sz="2400" b="1" kern="100" dirty="0">
                <a:latin typeface="Times New Roman" panose="02020603050405020304" pitchFamily="18" charset="0"/>
                <a:ea typeface="华文新魏" panose="02010800040101010101" pitchFamily="2" charset="-122"/>
                <a:cs typeface="Times New Roman" panose="02020603050405020304" pitchFamily="18" charset="0"/>
              </a:rPr>
              <a:t>年上海世博会影响力的定量评估</a:t>
            </a:r>
            <a:endParaRPr lang="zh-CN" altLang="zh-CN" sz="2400" kern="100" dirty="0">
              <a:latin typeface="Times New Roman" panose="02020603050405020304" pitchFamily="18" charset="0"/>
              <a:ea typeface="华文新魏" panose="02010800040101010101" pitchFamily="2" charset="-122"/>
              <a:cs typeface="Times New Roman" panose="02020603050405020304" pitchFamily="18" charset="0"/>
            </a:endParaRPr>
          </a:p>
          <a:p>
            <a:pPr indent="266700" algn="just">
              <a:spcAft>
                <a:spcPts val="0"/>
              </a:spcAft>
            </a:pPr>
            <a:r>
              <a:rPr lang="en-US" altLang="zh-CN" sz="2400" kern="100" dirty="0">
                <a:latin typeface="Times New Roman" panose="02020603050405020304" pitchFamily="18" charset="0"/>
                <a:ea typeface="华文新魏" panose="02010800040101010101" pitchFamily="2" charset="-122"/>
                <a:cs typeface="Times New Roman" panose="02020603050405020304" pitchFamily="18" charset="0"/>
              </a:rPr>
              <a:t> </a:t>
            </a:r>
            <a:endParaRPr lang="zh-CN" altLang="zh-CN" sz="2400" kern="100" dirty="0">
              <a:latin typeface="Times New Roman" panose="02020603050405020304" pitchFamily="18" charset="0"/>
              <a:ea typeface="华文新魏" panose="02010800040101010101" pitchFamily="2" charset="-122"/>
              <a:cs typeface="Times New Roman" panose="02020603050405020304" pitchFamily="18" charset="0"/>
            </a:endParaRPr>
          </a:p>
          <a:p>
            <a:pPr indent="266700" algn="just">
              <a:spcAft>
                <a:spcPts val="0"/>
              </a:spcAft>
            </a:pPr>
            <a:r>
              <a:rPr lang="en-US" altLang="zh-CN" sz="2400" kern="100" dirty="0">
                <a:latin typeface="Times New Roman" panose="02020603050405020304" pitchFamily="18" charset="0"/>
                <a:ea typeface="华文新魏" panose="02010800040101010101" pitchFamily="2" charset="-122"/>
                <a:cs typeface="Times New Roman" panose="02020603050405020304" pitchFamily="18" charset="0"/>
              </a:rPr>
              <a:t>2010</a:t>
            </a:r>
            <a:r>
              <a:rPr lang="zh-CN" altLang="zh-CN" sz="2400" kern="100" dirty="0">
                <a:latin typeface="Times New Roman" panose="02020603050405020304" pitchFamily="18" charset="0"/>
                <a:ea typeface="华文新魏" panose="02010800040101010101" pitchFamily="2" charset="-122"/>
                <a:cs typeface="Times New Roman" panose="02020603050405020304" pitchFamily="18" charset="0"/>
              </a:rPr>
              <a:t>年上海世博会是首次在中国举办的世界博览会。从</a:t>
            </a:r>
            <a:r>
              <a:rPr lang="en-US" altLang="zh-CN" sz="2400" kern="100" dirty="0">
                <a:latin typeface="Times New Roman" panose="02020603050405020304" pitchFamily="18" charset="0"/>
                <a:ea typeface="华文新魏" panose="02010800040101010101" pitchFamily="2" charset="-122"/>
                <a:cs typeface="Times New Roman" panose="02020603050405020304" pitchFamily="18" charset="0"/>
              </a:rPr>
              <a:t>1851</a:t>
            </a:r>
            <a:r>
              <a:rPr lang="zh-CN" altLang="zh-CN" sz="2400" kern="100" dirty="0">
                <a:latin typeface="Times New Roman" panose="02020603050405020304" pitchFamily="18" charset="0"/>
                <a:ea typeface="华文新魏" panose="02010800040101010101" pitchFamily="2" charset="-122"/>
                <a:cs typeface="Times New Roman" panose="02020603050405020304" pitchFamily="18" charset="0"/>
              </a:rPr>
              <a:t>年伦敦的“万国工业博览会”开始，世博会正日益成为各国人民交流历史文化、展示科技成果、体现合作精神、展望未来发展等的重要舞台。请你们选择感兴趣的某个侧面，建立数学模型，利用互联网数据，定量评估</a:t>
            </a:r>
            <a:r>
              <a:rPr lang="en-US" altLang="zh-CN" sz="2400" kern="100" dirty="0">
                <a:latin typeface="Times New Roman" panose="02020603050405020304" pitchFamily="18" charset="0"/>
                <a:ea typeface="华文新魏" panose="02010800040101010101" pitchFamily="2" charset="-122"/>
                <a:cs typeface="Times New Roman" panose="02020603050405020304" pitchFamily="18" charset="0"/>
              </a:rPr>
              <a:t>2010</a:t>
            </a:r>
            <a:r>
              <a:rPr lang="zh-CN" altLang="zh-CN" sz="2400" kern="100" dirty="0">
                <a:latin typeface="Times New Roman" panose="02020603050405020304" pitchFamily="18" charset="0"/>
                <a:ea typeface="华文新魏" panose="02010800040101010101" pitchFamily="2" charset="-122"/>
                <a:cs typeface="Times New Roman" panose="02020603050405020304" pitchFamily="18" charset="0"/>
              </a:rPr>
              <a:t>年上海世博会的影响力。</a:t>
            </a:r>
          </a:p>
          <a:p>
            <a:pPr indent="266700" algn="just">
              <a:spcAft>
                <a:spcPts val="0"/>
              </a:spcAft>
            </a:pPr>
            <a:r>
              <a:rPr lang="en-US" altLang="zh-CN" sz="2400" kern="100" dirty="0">
                <a:latin typeface="Times New Roman" panose="02020603050405020304" pitchFamily="18" charset="0"/>
                <a:ea typeface="华文新魏" panose="02010800040101010101" pitchFamily="2" charset="-122"/>
                <a:cs typeface="Times New Roman" panose="02020603050405020304" pitchFamily="18" charset="0"/>
              </a:rPr>
              <a:t> </a:t>
            </a:r>
            <a:endParaRPr lang="zh-CN" altLang="zh-CN" sz="2400" kern="100" dirty="0">
              <a:effectLst/>
              <a:latin typeface="Times New Roman" panose="02020603050405020304" pitchFamily="18" charset="0"/>
              <a:ea typeface="华文新魏" panose="02010800040101010101" pitchFamily="2" charset="-122"/>
              <a:cs typeface="Times New Roman" panose="02020603050405020304" pitchFamily="18" charset="0"/>
            </a:endParaRPr>
          </a:p>
        </p:txBody>
      </p:sp>
    </p:spTree>
    <p:extLst>
      <p:ext uri="{BB962C8B-B14F-4D97-AF65-F5344CB8AC3E}">
        <p14:creationId xmlns:p14="http://schemas.microsoft.com/office/powerpoint/2010/main" val="375475786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表格 2"/>
          <p:cNvGraphicFramePr>
            <a:graphicFrameLocks noGrp="1"/>
          </p:cNvGraphicFramePr>
          <p:nvPr>
            <p:extLst>
              <p:ext uri="{D42A27DB-BD31-4B8C-83A1-F6EECF244321}">
                <p14:modId xmlns:p14="http://schemas.microsoft.com/office/powerpoint/2010/main" val="3996364871"/>
              </p:ext>
            </p:extLst>
          </p:nvPr>
        </p:nvGraphicFramePr>
        <p:xfrm>
          <a:off x="4606833" y="618420"/>
          <a:ext cx="7045235" cy="1828800"/>
        </p:xfrm>
        <a:graphic>
          <a:graphicData uri="http://schemas.openxmlformats.org/drawingml/2006/table">
            <a:tbl>
              <a:tblPr firstRow="1" bandRow="1">
                <a:tableStyleId>{5C22544A-7EE6-4342-B048-85BDC9FD1C3A}</a:tableStyleId>
              </a:tblPr>
              <a:tblGrid>
                <a:gridCol w="2123440"/>
                <a:gridCol w="1866625"/>
                <a:gridCol w="1364696"/>
                <a:gridCol w="1690474"/>
              </a:tblGrid>
              <a:tr h="370840">
                <a:tc>
                  <a:txBody>
                    <a:bodyPr/>
                    <a:lstStyle/>
                    <a:p>
                      <a:pPr algn="ctr"/>
                      <a:endParaRPr lang="zh-CN" altLang="en-US" sz="2400" dirty="0">
                        <a:latin typeface="Times New Roman" panose="02020603050405020304" pitchFamily="18" charset="0"/>
                        <a:ea typeface="华文新魏" panose="02010800040101010101" pitchFamily="2" charset="-122"/>
                        <a:cs typeface="Times New Roman" panose="02020603050405020304" pitchFamily="18" charset="0"/>
                      </a:endParaRPr>
                    </a:p>
                  </a:txBody>
                  <a:tcPr/>
                </a:tc>
                <a:tc>
                  <a:txBody>
                    <a:bodyPr/>
                    <a:lstStyle/>
                    <a:p>
                      <a:pPr algn="ct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价格</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万元</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a:t>
                      </a:r>
                      <a:endParaRPr lang="zh-CN" altLang="en-US" sz="2400" dirty="0">
                        <a:latin typeface="Times New Roman" panose="02020603050405020304" pitchFamily="18" charset="0"/>
                        <a:ea typeface="华文新魏" panose="02010800040101010101" pitchFamily="2" charset="-122"/>
                        <a:cs typeface="Times New Roman" panose="02020603050405020304" pitchFamily="18" charset="0"/>
                      </a:endParaRPr>
                    </a:p>
                  </a:txBody>
                  <a:tcPr/>
                </a:tc>
                <a:tc>
                  <a:txBody>
                    <a:bodyPr/>
                    <a:lstStyle/>
                    <a:p>
                      <a:pPr algn="ct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性能</a:t>
                      </a:r>
                      <a:endParaRPr lang="zh-CN" altLang="en-US" sz="2400" dirty="0">
                        <a:latin typeface="Times New Roman" panose="02020603050405020304" pitchFamily="18" charset="0"/>
                        <a:ea typeface="华文新魏" panose="02010800040101010101" pitchFamily="2" charset="-122"/>
                        <a:cs typeface="Times New Roman" panose="02020603050405020304" pitchFamily="18" charset="0"/>
                      </a:endParaRPr>
                    </a:p>
                  </a:txBody>
                  <a:tcPr/>
                </a:tc>
                <a:tc>
                  <a:txBody>
                    <a:bodyPr/>
                    <a:lstStyle/>
                    <a:p>
                      <a:pPr algn="ct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款式</a:t>
                      </a:r>
                      <a:endParaRPr lang="zh-CN" altLang="en-US" sz="2400" dirty="0">
                        <a:latin typeface="Times New Roman" panose="02020603050405020304" pitchFamily="18" charset="0"/>
                        <a:ea typeface="华文新魏" panose="02010800040101010101" pitchFamily="2" charset="-122"/>
                        <a:cs typeface="Times New Roman" panose="02020603050405020304" pitchFamily="18" charset="0"/>
                      </a:endParaRPr>
                    </a:p>
                  </a:txBody>
                  <a:tcPr/>
                </a:tc>
              </a:tr>
              <a:tr h="370840">
                <a:tc>
                  <a:txBody>
                    <a:bodyPr/>
                    <a:lstStyle/>
                    <a:p>
                      <a:pPr algn="ct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车型</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1</a:t>
                      </a:r>
                      <a:endParaRPr lang="zh-CN" altLang="en-US" sz="2400" dirty="0">
                        <a:latin typeface="Times New Roman" panose="02020603050405020304" pitchFamily="18" charset="0"/>
                        <a:ea typeface="华文新魏" panose="02010800040101010101" pitchFamily="2" charset="-122"/>
                        <a:cs typeface="Times New Roman" panose="02020603050405020304" pitchFamily="18" charset="0"/>
                      </a:endParaRPr>
                    </a:p>
                  </a:txBody>
                  <a:tcPr/>
                </a:tc>
                <a:tc>
                  <a:txBody>
                    <a:bodyPr/>
                    <a:lstStyle/>
                    <a:p>
                      <a:pPr algn="ct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25</a:t>
                      </a:r>
                      <a:endParaRPr lang="zh-CN" altLang="en-US" sz="2400" dirty="0">
                        <a:latin typeface="Times New Roman" panose="02020603050405020304" pitchFamily="18" charset="0"/>
                        <a:ea typeface="华文新魏" panose="02010800040101010101" pitchFamily="2" charset="-122"/>
                        <a:cs typeface="Times New Roman" panose="02020603050405020304" pitchFamily="18" charset="0"/>
                      </a:endParaRPr>
                    </a:p>
                  </a:txBody>
                  <a:tcPr/>
                </a:tc>
                <a:tc>
                  <a:txBody>
                    <a:bodyPr/>
                    <a:lstStyle/>
                    <a:p>
                      <a:pPr algn="ct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9</a:t>
                      </a:r>
                      <a:endParaRPr lang="zh-CN" altLang="en-US" sz="2400" dirty="0">
                        <a:latin typeface="Times New Roman" panose="02020603050405020304" pitchFamily="18" charset="0"/>
                        <a:ea typeface="华文新魏" panose="02010800040101010101" pitchFamily="2" charset="-122"/>
                        <a:cs typeface="Times New Roman" panose="02020603050405020304" pitchFamily="18" charset="0"/>
                      </a:endParaRPr>
                    </a:p>
                  </a:txBody>
                  <a:tcPr/>
                </a:tc>
                <a:tc>
                  <a:txBody>
                    <a:bodyPr/>
                    <a:lstStyle/>
                    <a:p>
                      <a:pPr algn="ct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7</a:t>
                      </a:r>
                      <a:endParaRPr lang="zh-CN" altLang="en-US" sz="2400" dirty="0">
                        <a:latin typeface="Times New Roman" panose="02020603050405020304" pitchFamily="18" charset="0"/>
                        <a:ea typeface="华文新魏" panose="02010800040101010101" pitchFamily="2" charset="-122"/>
                        <a:cs typeface="Times New Roman" panose="02020603050405020304" pitchFamily="18" charset="0"/>
                      </a:endParaRPr>
                    </a:p>
                  </a:txBody>
                  <a:tcPr/>
                </a:tc>
              </a:tr>
              <a:tr h="370840">
                <a:tc>
                  <a:txBody>
                    <a:bodyPr/>
                    <a:lstStyle/>
                    <a:p>
                      <a:pPr algn="ct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车型</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2</a:t>
                      </a:r>
                      <a:endParaRPr lang="zh-CN" altLang="en-US" sz="2400" dirty="0">
                        <a:latin typeface="Times New Roman" panose="02020603050405020304" pitchFamily="18" charset="0"/>
                        <a:ea typeface="华文新魏" panose="02010800040101010101" pitchFamily="2" charset="-122"/>
                        <a:cs typeface="Times New Roman" panose="02020603050405020304" pitchFamily="18" charset="0"/>
                      </a:endParaRPr>
                    </a:p>
                  </a:txBody>
                  <a:tcPr/>
                </a:tc>
                <a:tc>
                  <a:txBody>
                    <a:bodyPr/>
                    <a:lstStyle/>
                    <a:p>
                      <a:pPr algn="ct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18</a:t>
                      </a:r>
                      <a:endParaRPr lang="zh-CN" altLang="en-US" sz="2400" dirty="0">
                        <a:latin typeface="Times New Roman" panose="02020603050405020304" pitchFamily="18" charset="0"/>
                        <a:ea typeface="华文新魏" panose="02010800040101010101" pitchFamily="2" charset="-122"/>
                        <a:cs typeface="Times New Roman" panose="02020603050405020304" pitchFamily="18" charset="0"/>
                      </a:endParaRPr>
                    </a:p>
                  </a:txBody>
                  <a:tcPr/>
                </a:tc>
                <a:tc>
                  <a:txBody>
                    <a:bodyPr/>
                    <a:lstStyle/>
                    <a:p>
                      <a:pPr algn="ct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7</a:t>
                      </a:r>
                      <a:endParaRPr lang="zh-CN" altLang="en-US" sz="2400" dirty="0">
                        <a:latin typeface="Times New Roman" panose="02020603050405020304" pitchFamily="18" charset="0"/>
                        <a:ea typeface="华文新魏" panose="02010800040101010101" pitchFamily="2" charset="-122"/>
                        <a:cs typeface="Times New Roman" panose="02020603050405020304" pitchFamily="18" charset="0"/>
                      </a:endParaRPr>
                    </a:p>
                  </a:txBody>
                  <a:tcPr/>
                </a:tc>
                <a:tc>
                  <a:txBody>
                    <a:bodyPr/>
                    <a:lstStyle/>
                    <a:p>
                      <a:pPr algn="ct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7</a:t>
                      </a:r>
                      <a:endParaRPr lang="zh-CN" altLang="en-US" sz="2400" dirty="0">
                        <a:latin typeface="Times New Roman" panose="02020603050405020304" pitchFamily="18" charset="0"/>
                        <a:ea typeface="华文新魏" panose="02010800040101010101" pitchFamily="2" charset="-122"/>
                        <a:cs typeface="Times New Roman" panose="02020603050405020304" pitchFamily="18" charset="0"/>
                      </a:endParaRPr>
                    </a:p>
                  </a:txBody>
                  <a:tcPr/>
                </a:tc>
              </a:tr>
              <a:tr h="370840">
                <a:tc>
                  <a:txBody>
                    <a:bodyPr/>
                    <a:lstStyle/>
                    <a:p>
                      <a:pPr algn="ct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车型</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3</a:t>
                      </a:r>
                      <a:endParaRPr lang="zh-CN" altLang="en-US" sz="2400" dirty="0">
                        <a:latin typeface="Times New Roman" panose="02020603050405020304" pitchFamily="18" charset="0"/>
                        <a:ea typeface="华文新魏" panose="02010800040101010101" pitchFamily="2" charset="-122"/>
                        <a:cs typeface="Times New Roman" panose="02020603050405020304" pitchFamily="18" charset="0"/>
                      </a:endParaRPr>
                    </a:p>
                  </a:txBody>
                  <a:tcPr/>
                </a:tc>
                <a:tc>
                  <a:txBody>
                    <a:bodyPr/>
                    <a:lstStyle/>
                    <a:p>
                      <a:pPr algn="ct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12</a:t>
                      </a:r>
                      <a:endParaRPr lang="zh-CN" altLang="en-US" sz="2400" dirty="0">
                        <a:latin typeface="Times New Roman" panose="02020603050405020304" pitchFamily="18" charset="0"/>
                        <a:ea typeface="华文新魏" panose="02010800040101010101" pitchFamily="2" charset="-122"/>
                        <a:cs typeface="Times New Roman" panose="02020603050405020304" pitchFamily="18" charset="0"/>
                      </a:endParaRPr>
                    </a:p>
                  </a:txBody>
                  <a:tcPr/>
                </a:tc>
                <a:tc>
                  <a:txBody>
                    <a:bodyPr/>
                    <a:lstStyle/>
                    <a:p>
                      <a:pPr algn="ct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5</a:t>
                      </a:r>
                      <a:endParaRPr lang="zh-CN" altLang="en-US" sz="2400" dirty="0">
                        <a:latin typeface="Times New Roman" panose="02020603050405020304" pitchFamily="18" charset="0"/>
                        <a:ea typeface="华文新魏" panose="02010800040101010101" pitchFamily="2" charset="-122"/>
                        <a:cs typeface="Times New Roman" panose="02020603050405020304" pitchFamily="18" charset="0"/>
                      </a:endParaRPr>
                    </a:p>
                  </a:txBody>
                  <a:tcPr/>
                </a:tc>
                <a:tc>
                  <a:txBody>
                    <a:bodyPr/>
                    <a:lstStyle/>
                    <a:p>
                      <a:pPr algn="ct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5</a:t>
                      </a:r>
                      <a:endParaRPr lang="zh-CN" altLang="en-US" sz="2400" dirty="0">
                        <a:latin typeface="Times New Roman" panose="02020603050405020304" pitchFamily="18" charset="0"/>
                        <a:ea typeface="华文新魏" panose="02010800040101010101" pitchFamily="2" charset="-122"/>
                        <a:cs typeface="Times New Roman" panose="02020603050405020304" pitchFamily="18" charset="0"/>
                      </a:endParaRPr>
                    </a:p>
                  </a:txBody>
                  <a:tcPr/>
                </a:tc>
              </a:tr>
            </a:tbl>
          </a:graphicData>
        </a:graphic>
      </p:graphicFrame>
      <p:sp>
        <p:nvSpPr>
          <p:cNvPr id="4" name="文本框 3"/>
          <p:cNvSpPr txBox="1"/>
          <p:nvPr/>
        </p:nvSpPr>
        <p:spPr>
          <a:xfrm>
            <a:off x="731520" y="653143"/>
            <a:ext cx="3161211" cy="2308324"/>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相应的数据矩阵</a:t>
            </a:r>
            <a:endPar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endParaRPr>
          </a:p>
          <a:p>
            <a:endParaRPr lang="en-US" altLang="zh-CN" sz="2400" dirty="0">
              <a:latin typeface="Times New Roman" panose="02020603050405020304" pitchFamily="18" charset="0"/>
              <a:ea typeface="华文新魏" panose="02010800040101010101" pitchFamily="2" charset="-122"/>
              <a:cs typeface="Times New Roman" panose="02020603050405020304" pitchFamily="18" charset="0"/>
            </a:endParaRPr>
          </a:p>
          <a:p>
            <a:endPar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endParaRPr>
          </a:p>
          <a:p>
            <a:endParaRPr lang="en-US" altLang="zh-CN" sz="2400" dirty="0">
              <a:latin typeface="Times New Roman" panose="02020603050405020304" pitchFamily="18" charset="0"/>
              <a:ea typeface="华文新魏" panose="02010800040101010101" pitchFamily="2" charset="-122"/>
              <a:cs typeface="Times New Roman" panose="02020603050405020304" pitchFamily="18" charset="0"/>
            </a:endParaRPr>
          </a:p>
          <a:p>
            <a:endPar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endParaRPr>
          </a:p>
          <a:p>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称为决策矩阵</a:t>
            </a:r>
            <a:endParaRPr lang="zh-CN" altLang="en-US" sz="2400" dirty="0">
              <a:latin typeface="Times New Roman" panose="02020603050405020304" pitchFamily="18" charset="0"/>
              <a:ea typeface="华文新魏" panose="02010800040101010101" pitchFamily="2" charset="-122"/>
              <a:cs typeface="Times New Roman" panose="02020603050405020304" pitchFamily="18" charset="0"/>
            </a:endParaRPr>
          </a:p>
        </p:txBody>
      </p:sp>
      <p:graphicFrame>
        <p:nvGraphicFramePr>
          <p:cNvPr id="5" name="对象 4"/>
          <p:cNvGraphicFramePr>
            <a:graphicFrameLocks noChangeAspect="1"/>
          </p:cNvGraphicFramePr>
          <p:nvPr>
            <p:extLst>
              <p:ext uri="{D42A27DB-BD31-4B8C-83A1-F6EECF244321}">
                <p14:modId xmlns:p14="http://schemas.microsoft.com/office/powerpoint/2010/main" val="1627215562"/>
              </p:ext>
            </p:extLst>
          </p:nvPr>
        </p:nvGraphicFramePr>
        <p:xfrm>
          <a:off x="1258024" y="1173345"/>
          <a:ext cx="2094775" cy="1413342"/>
        </p:xfrm>
        <a:graphic>
          <a:graphicData uri="http://schemas.openxmlformats.org/presentationml/2006/ole">
            <mc:AlternateContent xmlns:mc="http://schemas.openxmlformats.org/markup-compatibility/2006">
              <mc:Choice xmlns:v="urn:schemas-microsoft-com:vml" Requires="v">
                <p:oleObj spid="_x0000_s1329" name="Equation" r:id="rId3" imgW="1054080" imgH="711000" progId="Equation.DSMT4">
                  <p:embed/>
                </p:oleObj>
              </mc:Choice>
              <mc:Fallback>
                <p:oleObj name="Equation" r:id="rId3" imgW="1054080" imgH="711000" progId="Equation.DSMT4">
                  <p:embed/>
                  <p:pic>
                    <p:nvPicPr>
                      <p:cNvPr id="0" name=""/>
                      <p:cNvPicPr/>
                      <p:nvPr/>
                    </p:nvPicPr>
                    <p:blipFill>
                      <a:blip r:embed="rId4"/>
                      <a:stretch>
                        <a:fillRect/>
                      </a:stretch>
                    </p:blipFill>
                    <p:spPr>
                      <a:xfrm>
                        <a:off x="1258024" y="1173345"/>
                        <a:ext cx="2094775" cy="1413342"/>
                      </a:xfrm>
                      <a:prstGeom prst="rect">
                        <a:avLst/>
                      </a:prstGeom>
                    </p:spPr>
                  </p:pic>
                </p:oleObj>
              </mc:Fallback>
            </mc:AlternateContent>
          </a:graphicData>
        </a:graphic>
      </p:graphicFrame>
      <p:sp>
        <p:nvSpPr>
          <p:cNvPr id="6" name="文本框 5"/>
          <p:cNvSpPr txBox="1"/>
          <p:nvPr/>
        </p:nvSpPr>
        <p:spPr>
          <a:xfrm>
            <a:off x="862147" y="3106889"/>
            <a:ext cx="10006150" cy="3046988"/>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一般的，</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m</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个备选方案，</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n</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个属性的决策矩阵可以表示成</a:t>
            </a:r>
            <a:endPar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endParaRPr>
          </a:p>
          <a:p>
            <a:endParaRPr lang="en-US" altLang="zh-CN" sz="2400" dirty="0">
              <a:latin typeface="Times New Roman" panose="02020603050405020304" pitchFamily="18" charset="0"/>
              <a:ea typeface="华文新魏" panose="02010800040101010101" pitchFamily="2" charset="-122"/>
              <a:cs typeface="Times New Roman" panose="02020603050405020304" pitchFamily="18" charset="0"/>
            </a:endParaRPr>
          </a:p>
          <a:p>
            <a:endPar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endParaRPr>
          </a:p>
          <a:p>
            <a:endParaRPr lang="en-US" altLang="zh-CN" sz="2400" dirty="0">
              <a:latin typeface="Times New Roman" panose="02020603050405020304" pitchFamily="18" charset="0"/>
              <a:ea typeface="华文新魏" panose="02010800040101010101" pitchFamily="2" charset="-122"/>
              <a:cs typeface="Times New Roman" panose="02020603050405020304" pitchFamily="18" charset="0"/>
            </a:endParaRPr>
          </a:p>
          <a:p>
            <a:endPar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endParaRPr>
          </a:p>
          <a:p>
            <a:endParaRPr lang="en-US" altLang="zh-CN" sz="2400" dirty="0">
              <a:latin typeface="Times New Roman" panose="02020603050405020304" pitchFamily="18" charset="0"/>
              <a:ea typeface="华文新魏" panose="02010800040101010101" pitchFamily="2" charset="-122"/>
              <a:cs typeface="Times New Roman" panose="02020603050405020304" pitchFamily="18" charset="0"/>
            </a:endParaRPr>
          </a:p>
          <a:p>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其中，</a:t>
            </a:r>
            <a:r>
              <a:rPr lang="en-US" altLang="zh-CN" sz="2400" dirty="0" err="1" smtClean="0">
                <a:latin typeface="Times New Roman" panose="02020603050405020304" pitchFamily="18" charset="0"/>
                <a:ea typeface="华文新魏" panose="02010800040101010101" pitchFamily="2" charset="-122"/>
                <a:cs typeface="Times New Roman" panose="02020603050405020304" pitchFamily="18" charset="0"/>
              </a:rPr>
              <a:t>d</a:t>
            </a:r>
            <a:r>
              <a:rPr lang="en-US" altLang="zh-CN" sz="2400" baseline="-25000" dirty="0" err="1" smtClean="0">
                <a:latin typeface="Times New Roman" panose="02020603050405020304" pitchFamily="18" charset="0"/>
                <a:ea typeface="华文新魏" panose="02010800040101010101" pitchFamily="2" charset="-122"/>
                <a:cs typeface="Times New Roman" panose="02020603050405020304" pitchFamily="18" charset="0"/>
              </a:rPr>
              <a:t>ij</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是第</a:t>
            </a:r>
            <a:r>
              <a:rPr lang="en-US" altLang="zh-CN" sz="2400" dirty="0" err="1" smtClean="0">
                <a:latin typeface="Times New Roman" panose="02020603050405020304" pitchFamily="18" charset="0"/>
                <a:ea typeface="华文新魏" panose="02010800040101010101" pitchFamily="2" charset="-122"/>
                <a:cs typeface="Times New Roman" panose="02020603050405020304" pitchFamily="18" charset="0"/>
              </a:rPr>
              <a:t>i</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个备选方案的第</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j</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个属性值。这是多属性决策的基本数据矩阵。</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每一行是一个个体的全部信息</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a:t>
            </a:r>
            <a:endParaRPr lang="zh-CN" altLang="en-US" sz="2400" dirty="0">
              <a:latin typeface="Times New Roman" panose="02020603050405020304" pitchFamily="18" charset="0"/>
              <a:ea typeface="华文新魏" panose="02010800040101010101" pitchFamily="2" charset="-122"/>
              <a:cs typeface="Times New Roman" panose="02020603050405020304" pitchFamily="18" charset="0"/>
            </a:endParaRPr>
          </a:p>
        </p:txBody>
      </p:sp>
      <p:graphicFrame>
        <p:nvGraphicFramePr>
          <p:cNvPr id="7" name="对象 6"/>
          <p:cNvGraphicFramePr>
            <a:graphicFrameLocks noChangeAspect="1"/>
          </p:cNvGraphicFramePr>
          <p:nvPr>
            <p:extLst>
              <p:ext uri="{D42A27DB-BD31-4B8C-83A1-F6EECF244321}">
                <p14:modId xmlns:p14="http://schemas.microsoft.com/office/powerpoint/2010/main" val="4076920570"/>
              </p:ext>
            </p:extLst>
          </p:nvPr>
        </p:nvGraphicFramePr>
        <p:xfrm>
          <a:off x="2847701" y="3588132"/>
          <a:ext cx="3744687" cy="1753841"/>
        </p:xfrm>
        <a:graphic>
          <a:graphicData uri="http://schemas.openxmlformats.org/presentationml/2006/ole">
            <mc:AlternateContent xmlns:mc="http://schemas.openxmlformats.org/markup-compatibility/2006">
              <mc:Choice xmlns:v="urn:schemas-microsoft-com:vml" Requires="v">
                <p:oleObj spid="_x0000_s1330" name="Equation" r:id="rId5" imgW="2006280" imgH="939600" progId="Equation.DSMT4">
                  <p:embed/>
                </p:oleObj>
              </mc:Choice>
              <mc:Fallback>
                <p:oleObj name="Equation" r:id="rId5" imgW="2006280" imgH="939600" progId="Equation.DSMT4">
                  <p:embed/>
                  <p:pic>
                    <p:nvPicPr>
                      <p:cNvPr id="0" name=""/>
                      <p:cNvPicPr/>
                      <p:nvPr/>
                    </p:nvPicPr>
                    <p:blipFill>
                      <a:blip r:embed="rId6"/>
                      <a:stretch>
                        <a:fillRect/>
                      </a:stretch>
                    </p:blipFill>
                    <p:spPr>
                      <a:xfrm>
                        <a:off x="2847701" y="3588132"/>
                        <a:ext cx="3744687" cy="1753841"/>
                      </a:xfrm>
                      <a:prstGeom prst="rect">
                        <a:avLst/>
                      </a:prstGeom>
                    </p:spPr>
                  </p:pic>
                </p:oleObj>
              </mc:Fallback>
            </mc:AlternateContent>
          </a:graphicData>
        </a:graphic>
      </p:graphicFrame>
    </p:spTree>
    <p:extLst>
      <p:ext uri="{BB962C8B-B14F-4D97-AF65-F5344CB8AC3E}">
        <p14:creationId xmlns:p14="http://schemas.microsoft.com/office/powerpoint/2010/main" val="2560100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10" presetClass="entr" presetSubtype="0" fill="hold"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286000" y="643467"/>
            <a:ext cx="5909733" cy="954107"/>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zh-CN" altLang="en-US" sz="2800" dirty="0" smtClean="0">
                <a:latin typeface="Times New Roman" panose="02020603050405020304" pitchFamily="18" charset="0"/>
                <a:ea typeface="华文新魏" panose="02010800040101010101" pitchFamily="2" charset="-122"/>
                <a:cs typeface="Times New Roman" panose="02020603050405020304" pitchFamily="18" charset="0"/>
              </a:rPr>
              <a:t>建模练习</a:t>
            </a:r>
            <a:r>
              <a:rPr lang="en-US" altLang="zh-CN" sz="2800" dirty="0" smtClean="0">
                <a:latin typeface="Times New Roman" panose="02020603050405020304" pitchFamily="18" charset="0"/>
                <a:ea typeface="华文新魏" panose="02010800040101010101" pitchFamily="2" charset="-122"/>
                <a:cs typeface="Times New Roman" panose="02020603050405020304" pitchFamily="18" charset="0"/>
              </a:rPr>
              <a:t>2</a:t>
            </a:r>
            <a:r>
              <a:rPr lang="zh-CN" altLang="en-US" sz="2800" dirty="0" smtClean="0">
                <a:latin typeface="Times New Roman" panose="02020603050405020304" pitchFamily="18" charset="0"/>
                <a:ea typeface="华文新魏" panose="02010800040101010101" pitchFamily="2" charset="-122"/>
                <a:cs typeface="Times New Roman" panose="02020603050405020304" pitchFamily="18" charset="0"/>
              </a:rPr>
              <a:t>：</a:t>
            </a:r>
            <a:r>
              <a:rPr lang="en-US" altLang="zh-CN" sz="2800" dirty="0" smtClean="0">
                <a:latin typeface="Times New Roman" panose="02020603050405020304" pitchFamily="18" charset="0"/>
                <a:ea typeface="华文新魏" panose="02010800040101010101" pitchFamily="2" charset="-122"/>
                <a:cs typeface="Times New Roman" panose="02020603050405020304" pitchFamily="18" charset="0"/>
              </a:rPr>
              <a:t>NBA</a:t>
            </a:r>
            <a:r>
              <a:rPr lang="zh-CN" altLang="en-US" sz="2800" dirty="0" smtClean="0">
                <a:latin typeface="Times New Roman" panose="02020603050405020304" pitchFamily="18" charset="0"/>
                <a:ea typeface="华文新魏" panose="02010800040101010101" pitchFamily="2" charset="-122"/>
                <a:cs typeface="Times New Roman" panose="02020603050405020304" pitchFamily="18" charset="0"/>
              </a:rPr>
              <a:t>赛程的分析与评价</a:t>
            </a:r>
            <a:endParaRPr lang="en-US" altLang="zh-CN" sz="2800" dirty="0" smtClean="0">
              <a:latin typeface="Times New Roman" panose="02020603050405020304" pitchFamily="18" charset="0"/>
              <a:ea typeface="华文新魏" panose="02010800040101010101" pitchFamily="2" charset="-122"/>
              <a:cs typeface="Times New Roman" panose="02020603050405020304" pitchFamily="18" charset="0"/>
            </a:endParaRPr>
          </a:p>
          <a:p>
            <a:r>
              <a:rPr lang="zh-CN" altLang="en-US" sz="2800" dirty="0" smtClean="0">
                <a:latin typeface="Times New Roman" panose="02020603050405020304" pitchFamily="18" charset="0"/>
                <a:ea typeface="华文新魏" panose="02010800040101010101" pitchFamily="2" charset="-122"/>
                <a:cs typeface="Times New Roman" panose="02020603050405020304" pitchFamily="18" charset="0"/>
              </a:rPr>
              <a:t>                </a:t>
            </a:r>
            <a:r>
              <a:rPr lang="en-US" altLang="zh-CN" sz="1600" dirty="0" smtClean="0">
                <a:latin typeface="Times New Roman" panose="02020603050405020304" pitchFamily="18" charset="0"/>
                <a:ea typeface="华文新魏" panose="02010800040101010101" pitchFamily="2" charset="-122"/>
                <a:cs typeface="Times New Roman" panose="02020603050405020304" pitchFamily="18" charset="0"/>
              </a:rPr>
              <a:t>(2008</a:t>
            </a:r>
            <a:r>
              <a:rPr lang="zh-CN" altLang="en-US" sz="1600" dirty="0" smtClean="0">
                <a:latin typeface="Times New Roman" panose="02020603050405020304" pitchFamily="18" charset="0"/>
                <a:ea typeface="华文新魏" panose="02010800040101010101" pitchFamily="2" charset="-122"/>
                <a:cs typeface="Times New Roman" panose="02020603050405020304" pitchFamily="18" charset="0"/>
              </a:rPr>
              <a:t>年大学生数学建模竞赛</a:t>
            </a:r>
            <a:r>
              <a:rPr lang="en-US" altLang="zh-CN" sz="1600" dirty="0" smtClean="0">
                <a:latin typeface="Times New Roman" panose="02020603050405020304" pitchFamily="18" charset="0"/>
                <a:ea typeface="华文新魏" panose="02010800040101010101" pitchFamily="2" charset="-122"/>
                <a:cs typeface="Times New Roman" panose="02020603050405020304" pitchFamily="18" charset="0"/>
              </a:rPr>
              <a:t>D</a:t>
            </a:r>
            <a:r>
              <a:rPr lang="zh-CN" altLang="en-US" sz="1600" dirty="0" smtClean="0">
                <a:latin typeface="Times New Roman" panose="02020603050405020304" pitchFamily="18" charset="0"/>
                <a:ea typeface="华文新魏" panose="02010800040101010101" pitchFamily="2" charset="-122"/>
                <a:cs typeface="Times New Roman" panose="02020603050405020304" pitchFamily="18" charset="0"/>
              </a:rPr>
              <a:t>题</a:t>
            </a:r>
            <a:r>
              <a:rPr lang="en-US" altLang="zh-CN" sz="1600" dirty="0" smtClean="0">
                <a:latin typeface="Times New Roman" panose="02020603050405020304" pitchFamily="18" charset="0"/>
                <a:ea typeface="华文新魏" panose="02010800040101010101" pitchFamily="2" charset="-122"/>
                <a:cs typeface="Times New Roman" panose="02020603050405020304" pitchFamily="18" charset="0"/>
              </a:rPr>
              <a:t>)</a:t>
            </a:r>
            <a:endParaRPr lang="zh-CN" altLang="en-US" sz="1600" dirty="0">
              <a:latin typeface="Times New Roman" panose="02020603050405020304" pitchFamily="18" charset="0"/>
              <a:ea typeface="华文新魏" panose="02010800040101010101" pitchFamily="2" charset="-122"/>
              <a:cs typeface="Times New Roman" panose="02020603050405020304" pitchFamily="18" charset="0"/>
            </a:endParaRPr>
          </a:p>
        </p:txBody>
      </p:sp>
      <p:sp>
        <p:nvSpPr>
          <p:cNvPr id="3" name="Rectangle 1"/>
          <p:cNvSpPr>
            <a:spLocks noChangeArrowheads="1"/>
          </p:cNvSpPr>
          <p:nvPr/>
        </p:nvSpPr>
        <p:spPr bwMode="auto">
          <a:xfrm>
            <a:off x="925688" y="1597574"/>
            <a:ext cx="10024534" cy="4524315"/>
          </a:xfrm>
          <a:prstGeom prst="rect">
            <a:avLst/>
          </a:prstGeom>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anchor="ctr" anchorCtr="0" compatLnSpc="1">
            <a:prstTxWarp prst="textNoShape">
              <a:avLst/>
            </a:prstTxWarp>
            <a:spAutoFit/>
          </a:bodyPr>
          <a:lstStyle>
            <a:lvl1pPr indent="3048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304800" algn="l" defTabSz="914400" rtl="0" eaLnBrk="0" fontAlgn="base" latinLnBrk="0" hangingPunct="0">
              <a:lnSpc>
                <a:spcPct val="100000"/>
              </a:lnSpc>
              <a:spcBef>
                <a:spcPct val="0"/>
              </a:spcBef>
              <a:spcAft>
                <a:spcPct val="0"/>
              </a:spcAft>
              <a:buClrTx/>
              <a:buSzTx/>
              <a:buFontTx/>
              <a:buNone/>
              <a:tabLst/>
            </a:pPr>
            <a:r>
              <a:rPr kumimoji="0" lang="en-US" altLang="zh-CN" sz="2400" b="0" i="0" u="none" strike="noStrike" cap="none" normalizeH="0" baseline="0" dirty="0" smtClean="0">
                <a:ln>
                  <a:noFill/>
                </a:ln>
                <a:solidFill>
                  <a:schemeClr val="tx1"/>
                </a:solidFill>
                <a:effectLst/>
                <a:latin typeface="Times New Roman" panose="02020603050405020304" pitchFamily="18" charset="0"/>
                <a:ea typeface="华文新魏" panose="02010800040101010101" pitchFamily="2" charset="-122"/>
                <a:cs typeface="Times New Roman" panose="02020603050405020304" pitchFamily="18" charset="0"/>
              </a:rPr>
              <a:t>NBA</a:t>
            </a:r>
            <a:r>
              <a:rPr kumimoji="0" lang="zh-CN" altLang="en-US" sz="2400" b="0" i="0" u="none" strike="noStrike" cap="none" normalizeH="0" baseline="0" dirty="0" smtClean="0">
                <a:ln>
                  <a:noFill/>
                </a:ln>
                <a:solidFill>
                  <a:schemeClr val="tx1"/>
                </a:solidFill>
                <a:effectLst/>
                <a:latin typeface="Times New Roman" panose="02020603050405020304" pitchFamily="18" charset="0"/>
                <a:ea typeface="华文新魏" panose="02010800040101010101" pitchFamily="2" charset="-122"/>
                <a:cs typeface="Times New Roman" panose="02020603050405020304" pitchFamily="18" charset="0"/>
              </a:rPr>
              <a:t>是全世界篮球迷们最钟爱的赛事之一，姚易加盟以后更是让中国球迷宠爱有加。</a:t>
            </a:r>
            <a:r>
              <a:rPr kumimoji="0" lang="en-US" altLang="zh-CN" sz="2400" b="0" i="0" u="none" strike="noStrike" cap="none" normalizeH="0" baseline="0" dirty="0" smtClean="0">
                <a:ln>
                  <a:noFill/>
                </a:ln>
                <a:solidFill>
                  <a:schemeClr val="tx1"/>
                </a:solidFill>
                <a:effectLst/>
                <a:latin typeface="Times New Roman" panose="02020603050405020304" pitchFamily="18" charset="0"/>
                <a:ea typeface="华文新魏" panose="02010800040101010101" pitchFamily="2" charset="-122"/>
                <a:cs typeface="Times New Roman" panose="02020603050405020304" pitchFamily="18" charset="0"/>
              </a:rPr>
              <a:t>NBA</a:t>
            </a:r>
            <a:r>
              <a:rPr kumimoji="0" lang="zh-CN" altLang="en-US" sz="2400" b="0" i="0" u="none" strike="noStrike" cap="none" normalizeH="0" baseline="0" dirty="0" smtClean="0">
                <a:ln>
                  <a:noFill/>
                </a:ln>
                <a:solidFill>
                  <a:schemeClr val="tx1"/>
                </a:solidFill>
                <a:effectLst/>
                <a:latin typeface="Times New Roman" panose="02020603050405020304" pitchFamily="18" charset="0"/>
                <a:ea typeface="华文新魏" panose="02010800040101010101" pitchFamily="2" charset="-122"/>
                <a:cs typeface="Times New Roman" panose="02020603050405020304" pitchFamily="18" charset="0"/>
              </a:rPr>
              <a:t>共有</a:t>
            </a:r>
            <a:r>
              <a:rPr kumimoji="0" lang="en-US" altLang="zh-CN" sz="2400" b="0" i="0" u="none" strike="noStrike" cap="none" normalizeH="0" baseline="0" dirty="0" smtClean="0">
                <a:ln>
                  <a:noFill/>
                </a:ln>
                <a:solidFill>
                  <a:schemeClr val="tx1"/>
                </a:solidFill>
                <a:effectLst/>
                <a:latin typeface="Times New Roman" panose="02020603050405020304" pitchFamily="18" charset="0"/>
                <a:ea typeface="华文新魏" panose="02010800040101010101" pitchFamily="2" charset="-122"/>
                <a:cs typeface="Times New Roman" panose="02020603050405020304" pitchFamily="18" charset="0"/>
              </a:rPr>
              <a:t>30</a:t>
            </a:r>
            <a:r>
              <a:rPr kumimoji="0" lang="zh-CN" altLang="en-US" sz="2400" b="0" i="0" u="none" strike="noStrike" cap="none" normalizeH="0" baseline="0" dirty="0" smtClean="0">
                <a:ln>
                  <a:noFill/>
                </a:ln>
                <a:solidFill>
                  <a:schemeClr val="tx1"/>
                </a:solidFill>
                <a:effectLst/>
                <a:latin typeface="Times New Roman" panose="02020603050405020304" pitchFamily="18" charset="0"/>
                <a:ea typeface="华文新魏" panose="02010800040101010101" pitchFamily="2" charset="-122"/>
                <a:cs typeface="Times New Roman" panose="02020603050405020304" pitchFamily="18" charset="0"/>
              </a:rPr>
              <a:t>支球队，西部联盟、东部联盟各</a:t>
            </a:r>
            <a:r>
              <a:rPr kumimoji="0" lang="en-US" altLang="zh-CN" sz="2400" b="0" i="0" u="none" strike="noStrike" cap="none" normalizeH="0" baseline="0" dirty="0" smtClean="0">
                <a:ln>
                  <a:noFill/>
                </a:ln>
                <a:solidFill>
                  <a:schemeClr val="tx1"/>
                </a:solidFill>
                <a:effectLst/>
                <a:latin typeface="Times New Roman" panose="02020603050405020304" pitchFamily="18" charset="0"/>
                <a:ea typeface="华文新魏" panose="02010800040101010101" pitchFamily="2" charset="-122"/>
                <a:cs typeface="Times New Roman" panose="02020603050405020304" pitchFamily="18" charset="0"/>
              </a:rPr>
              <a:t>15</a:t>
            </a:r>
            <a:r>
              <a:rPr kumimoji="0" lang="zh-CN" altLang="en-US" sz="2400" b="0" i="0" u="none" strike="noStrike" cap="none" normalizeH="0" baseline="0" dirty="0" smtClean="0">
                <a:ln>
                  <a:noFill/>
                </a:ln>
                <a:solidFill>
                  <a:schemeClr val="tx1"/>
                </a:solidFill>
                <a:effectLst/>
                <a:latin typeface="Times New Roman" panose="02020603050405020304" pitchFamily="18" charset="0"/>
                <a:ea typeface="华文新魏" panose="02010800040101010101" pitchFamily="2" charset="-122"/>
                <a:cs typeface="Times New Roman" panose="02020603050405020304" pitchFamily="18" charset="0"/>
              </a:rPr>
              <a:t>支，大致按照地理位置，西部分西南、西北和太平洋</a:t>
            </a:r>
            <a:r>
              <a:rPr kumimoji="0" lang="en-US" altLang="zh-CN" sz="2400" b="0" i="0" u="none" strike="noStrike" cap="none" normalizeH="0" baseline="0" dirty="0" smtClean="0">
                <a:ln>
                  <a:noFill/>
                </a:ln>
                <a:solidFill>
                  <a:schemeClr val="tx1"/>
                </a:solidFill>
                <a:effectLst/>
                <a:latin typeface="Times New Roman" panose="02020603050405020304" pitchFamily="18" charset="0"/>
                <a:ea typeface="华文新魏" panose="02010800040101010101" pitchFamily="2" charset="-122"/>
                <a:cs typeface="Times New Roman" panose="02020603050405020304" pitchFamily="18" charset="0"/>
              </a:rPr>
              <a:t>3</a:t>
            </a:r>
            <a:r>
              <a:rPr kumimoji="0" lang="zh-CN" altLang="en-US" sz="2400" b="0" i="0" u="none" strike="noStrike" cap="none" normalizeH="0" baseline="0" dirty="0" smtClean="0">
                <a:ln>
                  <a:noFill/>
                </a:ln>
                <a:solidFill>
                  <a:schemeClr val="tx1"/>
                </a:solidFill>
                <a:effectLst/>
                <a:latin typeface="Times New Roman" panose="02020603050405020304" pitchFamily="18" charset="0"/>
                <a:ea typeface="华文新魏" panose="02010800040101010101" pitchFamily="2" charset="-122"/>
                <a:cs typeface="Times New Roman" panose="02020603050405020304" pitchFamily="18" charset="0"/>
              </a:rPr>
              <a:t>个区，东部分东南、中部和大西洋</a:t>
            </a:r>
            <a:r>
              <a:rPr kumimoji="0" lang="en-US" altLang="zh-CN" sz="2400" b="0" i="0" u="none" strike="noStrike" cap="none" normalizeH="0" baseline="0" dirty="0" smtClean="0">
                <a:ln>
                  <a:noFill/>
                </a:ln>
                <a:solidFill>
                  <a:schemeClr val="tx1"/>
                </a:solidFill>
                <a:effectLst/>
                <a:latin typeface="Times New Roman" panose="02020603050405020304" pitchFamily="18" charset="0"/>
                <a:ea typeface="华文新魏" panose="02010800040101010101" pitchFamily="2" charset="-122"/>
                <a:cs typeface="Times New Roman" panose="02020603050405020304" pitchFamily="18" charset="0"/>
              </a:rPr>
              <a:t>3</a:t>
            </a:r>
            <a:r>
              <a:rPr kumimoji="0" lang="zh-CN" altLang="en-US" sz="2400" b="0" i="0" u="none" strike="noStrike" cap="none" normalizeH="0" baseline="0" dirty="0" smtClean="0">
                <a:ln>
                  <a:noFill/>
                </a:ln>
                <a:solidFill>
                  <a:schemeClr val="tx1"/>
                </a:solidFill>
                <a:effectLst/>
                <a:latin typeface="Times New Roman" panose="02020603050405020304" pitchFamily="18" charset="0"/>
                <a:ea typeface="华文新魏" panose="02010800040101010101" pitchFamily="2" charset="-122"/>
                <a:cs typeface="Times New Roman" panose="02020603050405020304" pitchFamily="18" charset="0"/>
              </a:rPr>
              <a:t>个区，每区</a:t>
            </a:r>
            <a:r>
              <a:rPr kumimoji="0" lang="en-US" altLang="zh-CN" sz="2400" b="0" i="0" u="none" strike="noStrike" cap="none" normalizeH="0" baseline="0" dirty="0" smtClean="0">
                <a:ln>
                  <a:noFill/>
                </a:ln>
                <a:solidFill>
                  <a:schemeClr val="tx1"/>
                </a:solidFill>
                <a:effectLst/>
                <a:latin typeface="Times New Roman" panose="02020603050405020304" pitchFamily="18" charset="0"/>
                <a:ea typeface="华文新魏" panose="02010800040101010101" pitchFamily="2" charset="-122"/>
                <a:cs typeface="Times New Roman" panose="02020603050405020304" pitchFamily="18" charset="0"/>
              </a:rPr>
              <a:t>5</a:t>
            </a:r>
            <a:r>
              <a:rPr kumimoji="0" lang="zh-CN" altLang="en-US" sz="2400" b="0" i="0" u="none" strike="noStrike" cap="none" normalizeH="0" baseline="0" dirty="0" smtClean="0">
                <a:ln>
                  <a:noFill/>
                </a:ln>
                <a:solidFill>
                  <a:schemeClr val="tx1"/>
                </a:solidFill>
                <a:effectLst/>
                <a:latin typeface="Times New Roman" panose="02020603050405020304" pitchFamily="18" charset="0"/>
                <a:ea typeface="华文新魏" panose="02010800040101010101" pitchFamily="2" charset="-122"/>
                <a:cs typeface="Times New Roman" panose="02020603050405020304" pitchFamily="18" charset="0"/>
              </a:rPr>
              <a:t>支球队。对于</a:t>
            </a:r>
            <a:r>
              <a:rPr kumimoji="0" lang="en-US" altLang="zh-CN" sz="2400" b="0" i="0" u="none" strike="noStrike" cap="none" normalizeH="0" baseline="0" dirty="0" smtClean="0">
                <a:ln>
                  <a:noFill/>
                </a:ln>
                <a:solidFill>
                  <a:schemeClr val="tx1"/>
                </a:solidFill>
                <a:effectLst/>
                <a:latin typeface="Times New Roman" panose="02020603050405020304" pitchFamily="18" charset="0"/>
                <a:ea typeface="华文新魏" panose="02010800040101010101" pitchFamily="2" charset="-122"/>
                <a:cs typeface="Times New Roman" panose="02020603050405020304" pitchFamily="18" charset="0"/>
              </a:rPr>
              <a:t>2008~2009</a:t>
            </a:r>
            <a:r>
              <a:rPr kumimoji="0" lang="zh-CN" altLang="en-US" sz="2400" b="0" i="0" u="none" strike="noStrike" cap="none" normalizeH="0" baseline="0" dirty="0" smtClean="0">
                <a:ln>
                  <a:noFill/>
                </a:ln>
                <a:solidFill>
                  <a:schemeClr val="tx1"/>
                </a:solidFill>
                <a:effectLst/>
                <a:latin typeface="Times New Roman" panose="02020603050405020304" pitchFamily="18" charset="0"/>
                <a:ea typeface="华文新魏" panose="02010800040101010101" pitchFamily="2" charset="-122"/>
                <a:cs typeface="Times New Roman" panose="02020603050405020304" pitchFamily="18" charset="0"/>
              </a:rPr>
              <a:t>新赛季，常规赛阶段从</a:t>
            </a:r>
            <a:r>
              <a:rPr kumimoji="0" lang="en-US" altLang="zh-CN" sz="2400" b="0" i="0" u="none" strike="noStrike" cap="none" normalizeH="0" baseline="0" dirty="0" smtClean="0">
                <a:ln>
                  <a:noFill/>
                </a:ln>
                <a:solidFill>
                  <a:schemeClr val="tx1"/>
                </a:solidFill>
                <a:effectLst/>
                <a:latin typeface="Times New Roman" panose="02020603050405020304" pitchFamily="18" charset="0"/>
                <a:ea typeface="华文新魏" panose="02010800040101010101" pitchFamily="2" charset="-122"/>
                <a:cs typeface="Times New Roman" panose="02020603050405020304" pitchFamily="18" charset="0"/>
              </a:rPr>
              <a:t>2008</a:t>
            </a:r>
            <a:r>
              <a:rPr kumimoji="0" lang="zh-CN" altLang="en-US" sz="2400" b="0" i="0" u="none" strike="noStrike" cap="none" normalizeH="0" baseline="0" dirty="0" smtClean="0">
                <a:ln>
                  <a:noFill/>
                </a:ln>
                <a:solidFill>
                  <a:schemeClr val="tx1"/>
                </a:solidFill>
                <a:effectLst/>
                <a:latin typeface="Times New Roman" panose="02020603050405020304" pitchFamily="18" charset="0"/>
                <a:ea typeface="华文新魏" panose="02010800040101010101" pitchFamily="2" charset="-122"/>
                <a:cs typeface="Times New Roman" panose="02020603050405020304" pitchFamily="18" charset="0"/>
              </a:rPr>
              <a:t>年</a:t>
            </a:r>
            <a:r>
              <a:rPr kumimoji="0" lang="en-US" altLang="zh-CN" sz="2400" b="0" i="0" u="none" strike="noStrike" cap="none" normalizeH="0" baseline="0" dirty="0" smtClean="0">
                <a:ln>
                  <a:noFill/>
                </a:ln>
                <a:solidFill>
                  <a:schemeClr val="tx1"/>
                </a:solidFill>
                <a:effectLst/>
                <a:latin typeface="Times New Roman" panose="02020603050405020304" pitchFamily="18" charset="0"/>
                <a:ea typeface="华文新魏" panose="02010800040101010101" pitchFamily="2" charset="-122"/>
                <a:cs typeface="Times New Roman" panose="02020603050405020304" pitchFamily="18" charset="0"/>
              </a:rPr>
              <a:t>10</a:t>
            </a:r>
            <a:r>
              <a:rPr kumimoji="0" lang="zh-CN" altLang="en-US" sz="2400" b="0" i="0" u="none" strike="noStrike" cap="none" normalizeH="0" baseline="0" dirty="0" smtClean="0">
                <a:ln>
                  <a:noFill/>
                </a:ln>
                <a:solidFill>
                  <a:schemeClr val="tx1"/>
                </a:solidFill>
                <a:effectLst/>
                <a:latin typeface="Times New Roman" panose="02020603050405020304" pitchFamily="18" charset="0"/>
                <a:ea typeface="华文新魏" panose="02010800040101010101" pitchFamily="2" charset="-122"/>
                <a:cs typeface="Times New Roman" panose="02020603050405020304" pitchFamily="18" charset="0"/>
              </a:rPr>
              <a:t>月</a:t>
            </a:r>
            <a:r>
              <a:rPr kumimoji="0" lang="en-US" altLang="zh-CN" sz="2400" b="0" i="0" u="none" strike="noStrike" cap="none" normalizeH="0" baseline="0" dirty="0" smtClean="0">
                <a:ln>
                  <a:noFill/>
                </a:ln>
                <a:solidFill>
                  <a:schemeClr val="tx1"/>
                </a:solidFill>
                <a:effectLst/>
                <a:latin typeface="Times New Roman" panose="02020603050405020304" pitchFamily="18" charset="0"/>
                <a:ea typeface="华文新魏" panose="02010800040101010101" pitchFamily="2" charset="-122"/>
                <a:cs typeface="Times New Roman" panose="02020603050405020304" pitchFamily="18" charset="0"/>
              </a:rPr>
              <a:t>29</a:t>
            </a:r>
            <a:r>
              <a:rPr kumimoji="0" lang="zh-CN" altLang="en-US" sz="2400" b="0" i="0" u="none" strike="noStrike" cap="none" normalizeH="0" baseline="0" dirty="0" smtClean="0">
                <a:ln>
                  <a:noFill/>
                </a:ln>
                <a:solidFill>
                  <a:schemeClr val="tx1"/>
                </a:solidFill>
                <a:effectLst/>
                <a:latin typeface="Times New Roman" panose="02020603050405020304" pitchFamily="18" charset="0"/>
                <a:ea typeface="华文新魏" panose="02010800040101010101" pitchFamily="2" charset="-122"/>
                <a:cs typeface="Times New Roman" panose="02020603050405020304" pitchFamily="18" charset="0"/>
              </a:rPr>
              <a:t>日</a:t>
            </a:r>
            <a:r>
              <a:rPr kumimoji="0" lang="en-US" altLang="zh-CN" sz="2400" b="0" i="0" u="none" strike="noStrike" cap="none" normalizeH="0" baseline="0" dirty="0" smtClean="0">
                <a:ln>
                  <a:noFill/>
                </a:ln>
                <a:solidFill>
                  <a:schemeClr val="tx1"/>
                </a:solidFill>
                <a:effectLst/>
                <a:latin typeface="Times New Roman" panose="02020603050405020304" pitchFamily="18" charset="0"/>
                <a:ea typeface="华文新魏" panose="02010800040101010101" pitchFamily="2" charset="-122"/>
                <a:cs typeface="Times New Roman" panose="02020603050405020304" pitchFamily="18" charset="0"/>
              </a:rPr>
              <a:t>(</a:t>
            </a:r>
            <a:r>
              <a:rPr kumimoji="0" lang="zh-CN" altLang="en-US" sz="2400" b="0" i="0" u="none" strike="noStrike" cap="none" normalizeH="0" baseline="0" dirty="0" smtClean="0">
                <a:ln>
                  <a:noFill/>
                </a:ln>
                <a:solidFill>
                  <a:schemeClr val="tx1"/>
                </a:solidFill>
                <a:effectLst/>
                <a:latin typeface="Times New Roman" panose="02020603050405020304" pitchFamily="18" charset="0"/>
                <a:ea typeface="华文新魏" panose="02010800040101010101" pitchFamily="2" charset="-122"/>
                <a:cs typeface="Times New Roman" panose="02020603050405020304" pitchFamily="18" charset="0"/>
              </a:rPr>
              <a:t>北京时间</a:t>
            </a:r>
            <a:r>
              <a:rPr kumimoji="0" lang="en-US" altLang="zh-CN" sz="2400" b="0" i="0" u="none" strike="noStrike" cap="none" normalizeH="0" baseline="0" dirty="0" smtClean="0">
                <a:ln>
                  <a:noFill/>
                </a:ln>
                <a:solidFill>
                  <a:schemeClr val="tx1"/>
                </a:solidFill>
                <a:effectLst/>
                <a:latin typeface="Times New Roman" panose="02020603050405020304" pitchFamily="18" charset="0"/>
                <a:ea typeface="华文新魏" panose="02010800040101010101" pitchFamily="2" charset="-122"/>
                <a:cs typeface="Times New Roman" panose="02020603050405020304" pitchFamily="18" charset="0"/>
              </a:rPr>
              <a:t>)</a:t>
            </a:r>
            <a:r>
              <a:rPr kumimoji="0" lang="zh-CN" altLang="en-US" sz="2400" b="0" i="0" u="none" strike="noStrike" cap="none" normalizeH="0" baseline="0" dirty="0" smtClean="0">
                <a:ln>
                  <a:noFill/>
                </a:ln>
                <a:solidFill>
                  <a:schemeClr val="tx1"/>
                </a:solidFill>
                <a:effectLst/>
                <a:latin typeface="Times New Roman" panose="02020603050405020304" pitchFamily="18" charset="0"/>
                <a:ea typeface="华文新魏" panose="02010800040101010101" pitchFamily="2" charset="-122"/>
                <a:cs typeface="Times New Roman" panose="02020603050405020304" pitchFamily="18" charset="0"/>
              </a:rPr>
              <a:t>直到</a:t>
            </a:r>
            <a:r>
              <a:rPr kumimoji="0" lang="en-US" altLang="zh-CN" sz="2400" b="0" i="0" u="none" strike="noStrike" cap="none" normalizeH="0" baseline="0" dirty="0" smtClean="0">
                <a:ln>
                  <a:noFill/>
                </a:ln>
                <a:solidFill>
                  <a:schemeClr val="tx1"/>
                </a:solidFill>
                <a:effectLst/>
                <a:latin typeface="Times New Roman" panose="02020603050405020304" pitchFamily="18" charset="0"/>
                <a:ea typeface="华文新魏" panose="02010800040101010101" pitchFamily="2" charset="-122"/>
                <a:cs typeface="Times New Roman" panose="02020603050405020304" pitchFamily="18" charset="0"/>
              </a:rPr>
              <a:t>2009</a:t>
            </a:r>
            <a:r>
              <a:rPr kumimoji="0" lang="zh-CN" altLang="en-US" sz="2400" b="0" i="0" u="none" strike="noStrike" cap="none" normalizeH="0" baseline="0" dirty="0" smtClean="0">
                <a:ln>
                  <a:noFill/>
                </a:ln>
                <a:solidFill>
                  <a:schemeClr val="tx1"/>
                </a:solidFill>
                <a:effectLst/>
                <a:latin typeface="Times New Roman" panose="02020603050405020304" pitchFamily="18" charset="0"/>
                <a:ea typeface="华文新魏" panose="02010800040101010101" pitchFamily="2" charset="-122"/>
                <a:cs typeface="Times New Roman" panose="02020603050405020304" pitchFamily="18" charset="0"/>
              </a:rPr>
              <a:t>年</a:t>
            </a:r>
            <a:r>
              <a:rPr kumimoji="0" lang="en-US" altLang="zh-CN" sz="2400" b="0" i="0" u="none" strike="noStrike" cap="none" normalizeH="0" baseline="0" dirty="0" smtClean="0">
                <a:ln>
                  <a:noFill/>
                </a:ln>
                <a:solidFill>
                  <a:schemeClr val="tx1"/>
                </a:solidFill>
                <a:effectLst/>
                <a:latin typeface="Times New Roman" panose="02020603050405020304" pitchFamily="18" charset="0"/>
                <a:ea typeface="华文新魏" panose="02010800040101010101" pitchFamily="2" charset="-122"/>
                <a:cs typeface="Times New Roman" panose="02020603050405020304" pitchFamily="18" charset="0"/>
              </a:rPr>
              <a:t>4</a:t>
            </a:r>
            <a:r>
              <a:rPr kumimoji="0" lang="zh-CN" altLang="en-US" sz="2400" b="0" i="0" u="none" strike="noStrike" cap="none" normalizeH="0" baseline="0" dirty="0" smtClean="0">
                <a:ln>
                  <a:noFill/>
                </a:ln>
                <a:solidFill>
                  <a:schemeClr val="tx1"/>
                </a:solidFill>
                <a:effectLst/>
                <a:latin typeface="Times New Roman" panose="02020603050405020304" pitchFamily="18" charset="0"/>
                <a:ea typeface="华文新魏" panose="02010800040101010101" pitchFamily="2" charset="-122"/>
                <a:cs typeface="Times New Roman" panose="02020603050405020304" pitchFamily="18" charset="0"/>
              </a:rPr>
              <a:t>月</a:t>
            </a:r>
            <a:r>
              <a:rPr kumimoji="0" lang="en-US" altLang="zh-CN" sz="2400" b="0" i="0" u="none" strike="noStrike" cap="none" normalizeH="0" baseline="0" dirty="0" smtClean="0">
                <a:ln>
                  <a:noFill/>
                </a:ln>
                <a:solidFill>
                  <a:schemeClr val="tx1"/>
                </a:solidFill>
                <a:effectLst/>
                <a:latin typeface="Times New Roman" panose="02020603050405020304" pitchFamily="18" charset="0"/>
                <a:ea typeface="华文新魏" panose="02010800040101010101" pitchFamily="2" charset="-122"/>
                <a:cs typeface="Times New Roman" panose="02020603050405020304" pitchFamily="18" charset="0"/>
              </a:rPr>
              <a:t>16</a:t>
            </a:r>
            <a:r>
              <a:rPr kumimoji="0" lang="zh-CN" altLang="en-US" sz="2400" b="0" i="0" u="none" strike="noStrike" cap="none" normalizeH="0" baseline="0" dirty="0" smtClean="0">
                <a:ln>
                  <a:noFill/>
                </a:ln>
                <a:solidFill>
                  <a:schemeClr val="tx1"/>
                </a:solidFill>
                <a:effectLst/>
                <a:latin typeface="Times New Roman" panose="02020603050405020304" pitchFamily="18" charset="0"/>
                <a:ea typeface="华文新魏" panose="02010800040101010101" pitchFamily="2" charset="-122"/>
                <a:cs typeface="Times New Roman" panose="02020603050405020304" pitchFamily="18" charset="0"/>
              </a:rPr>
              <a:t>日，在这</a:t>
            </a:r>
            <a:r>
              <a:rPr kumimoji="0" lang="en-US" altLang="zh-CN" sz="2400" b="0" i="0" u="none" strike="noStrike" cap="none" normalizeH="0" baseline="0" dirty="0" smtClean="0">
                <a:ln>
                  <a:noFill/>
                </a:ln>
                <a:solidFill>
                  <a:schemeClr val="tx1"/>
                </a:solidFill>
                <a:effectLst/>
                <a:latin typeface="Times New Roman" panose="02020603050405020304" pitchFamily="18" charset="0"/>
                <a:ea typeface="华文新魏" panose="02010800040101010101" pitchFamily="2" charset="-122"/>
                <a:cs typeface="Times New Roman" panose="02020603050405020304" pitchFamily="18" charset="0"/>
              </a:rPr>
              <a:t>5</a:t>
            </a:r>
            <a:r>
              <a:rPr kumimoji="0" lang="zh-CN" altLang="en-US" sz="2400" b="0" i="0" u="none" strike="noStrike" cap="none" normalizeH="0" baseline="0" dirty="0" smtClean="0">
                <a:ln>
                  <a:noFill/>
                </a:ln>
                <a:solidFill>
                  <a:schemeClr val="tx1"/>
                </a:solidFill>
                <a:effectLst/>
                <a:latin typeface="Times New Roman" panose="02020603050405020304" pitchFamily="18" charset="0"/>
                <a:ea typeface="华文新魏" panose="02010800040101010101" pitchFamily="2" charset="-122"/>
                <a:cs typeface="Times New Roman" panose="02020603050405020304" pitchFamily="18" charset="0"/>
              </a:rPr>
              <a:t>个多月中共有</a:t>
            </a:r>
            <a:r>
              <a:rPr kumimoji="0" lang="en-US" altLang="zh-CN" sz="2400" b="0" i="0" u="none" strike="noStrike" cap="none" normalizeH="0" baseline="0" dirty="0" smtClean="0">
                <a:ln>
                  <a:noFill/>
                </a:ln>
                <a:solidFill>
                  <a:schemeClr val="tx1"/>
                </a:solidFill>
                <a:effectLst/>
                <a:latin typeface="Times New Roman" panose="02020603050405020304" pitchFamily="18" charset="0"/>
                <a:ea typeface="华文新魏" panose="02010800040101010101" pitchFamily="2" charset="-122"/>
                <a:cs typeface="Times New Roman" panose="02020603050405020304" pitchFamily="18" charset="0"/>
              </a:rPr>
              <a:t>1230</a:t>
            </a:r>
            <a:r>
              <a:rPr kumimoji="0" lang="zh-CN" altLang="en-US" sz="2400" b="0" i="0" u="none" strike="noStrike" cap="none" normalizeH="0" baseline="0" dirty="0" smtClean="0">
                <a:ln>
                  <a:noFill/>
                </a:ln>
                <a:solidFill>
                  <a:schemeClr val="tx1"/>
                </a:solidFill>
                <a:effectLst/>
                <a:latin typeface="Times New Roman" panose="02020603050405020304" pitchFamily="18" charset="0"/>
                <a:ea typeface="华文新魏" panose="02010800040101010101" pitchFamily="2" charset="-122"/>
                <a:cs typeface="Times New Roman" panose="02020603050405020304" pitchFamily="18" charset="0"/>
              </a:rPr>
              <a:t>场赛事，每支球队要进行</a:t>
            </a:r>
            <a:r>
              <a:rPr kumimoji="0" lang="en-US" altLang="zh-CN" sz="2400" b="0" i="0" u="none" strike="noStrike" cap="none" normalizeH="0" baseline="0" dirty="0" smtClean="0">
                <a:ln>
                  <a:noFill/>
                </a:ln>
                <a:solidFill>
                  <a:schemeClr val="tx1"/>
                </a:solidFill>
                <a:effectLst/>
                <a:latin typeface="Times New Roman" panose="02020603050405020304" pitchFamily="18" charset="0"/>
                <a:ea typeface="华文新魏" panose="02010800040101010101" pitchFamily="2" charset="-122"/>
                <a:cs typeface="Times New Roman" panose="02020603050405020304" pitchFamily="18" charset="0"/>
              </a:rPr>
              <a:t>82</a:t>
            </a:r>
            <a:r>
              <a:rPr kumimoji="0" lang="zh-CN" altLang="en-US" sz="2400" b="0" i="0" u="none" strike="noStrike" cap="none" normalizeH="0" baseline="0" dirty="0" smtClean="0">
                <a:ln>
                  <a:noFill/>
                </a:ln>
                <a:solidFill>
                  <a:schemeClr val="tx1"/>
                </a:solidFill>
                <a:effectLst/>
                <a:latin typeface="Times New Roman" panose="02020603050405020304" pitchFamily="18" charset="0"/>
                <a:ea typeface="华文新魏" panose="02010800040101010101" pitchFamily="2" charset="-122"/>
                <a:cs typeface="Times New Roman" panose="02020603050405020304" pitchFamily="18" charset="0"/>
              </a:rPr>
              <a:t>场比赛，附件</a:t>
            </a:r>
            <a:r>
              <a:rPr kumimoji="0" lang="en-US" altLang="zh-CN" sz="2400" b="0" i="0" u="none" strike="noStrike" cap="none" normalizeH="0" baseline="0" dirty="0" smtClean="0">
                <a:ln>
                  <a:noFill/>
                </a:ln>
                <a:solidFill>
                  <a:schemeClr val="tx1"/>
                </a:solidFill>
                <a:effectLst/>
                <a:latin typeface="Times New Roman" panose="02020603050405020304" pitchFamily="18" charset="0"/>
                <a:ea typeface="华文新魏" panose="02010800040101010101" pitchFamily="2" charset="-122"/>
                <a:cs typeface="Times New Roman" panose="02020603050405020304" pitchFamily="18" charset="0"/>
              </a:rPr>
              <a:t>1</a:t>
            </a:r>
            <a:r>
              <a:rPr kumimoji="0" lang="zh-CN" altLang="en-US" sz="2400" b="0" i="0" u="none" strike="noStrike" cap="none" normalizeH="0" baseline="0" dirty="0" smtClean="0">
                <a:ln>
                  <a:noFill/>
                </a:ln>
                <a:solidFill>
                  <a:schemeClr val="tx1"/>
                </a:solidFill>
                <a:effectLst/>
                <a:latin typeface="Times New Roman" panose="02020603050405020304" pitchFamily="18" charset="0"/>
                <a:ea typeface="华文新魏" panose="02010800040101010101" pitchFamily="2" charset="-122"/>
                <a:cs typeface="Times New Roman" panose="02020603050405020304" pitchFamily="18" charset="0"/>
              </a:rPr>
              <a:t>是</a:t>
            </a:r>
            <a:r>
              <a:rPr kumimoji="0" lang="en-US" altLang="zh-CN" sz="2400" b="0" i="0" u="none" strike="noStrike" cap="none" normalizeH="0" baseline="0" dirty="0" smtClean="0">
                <a:ln>
                  <a:noFill/>
                </a:ln>
                <a:solidFill>
                  <a:schemeClr val="tx1"/>
                </a:solidFill>
                <a:effectLst/>
                <a:latin typeface="Times New Roman" panose="02020603050405020304" pitchFamily="18" charset="0"/>
                <a:ea typeface="华文新魏" panose="02010800040101010101" pitchFamily="2" charset="-122"/>
                <a:cs typeface="Times New Roman" panose="02020603050405020304" pitchFamily="18" charset="0"/>
              </a:rPr>
              <a:t>30</a:t>
            </a:r>
            <a:r>
              <a:rPr kumimoji="0" lang="zh-CN" altLang="en-US" sz="2400" b="0" i="0" u="none" strike="noStrike" cap="none" normalizeH="0" baseline="0" dirty="0" smtClean="0">
                <a:ln>
                  <a:noFill/>
                </a:ln>
                <a:solidFill>
                  <a:schemeClr val="tx1"/>
                </a:solidFill>
                <a:effectLst/>
                <a:latin typeface="Times New Roman" panose="02020603050405020304" pitchFamily="18" charset="0"/>
                <a:ea typeface="华文新魏" panose="02010800040101010101" pitchFamily="2" charset="-122"/>
                <a:cs typeface="Times New Roman" panose="02020603050405020304" pitchFamily="18" charset="0"/>
              </a:rPr>
              <a:t>支球队</a:t>
            </a:r>
            <a:r>
              <a:rPr kumimoji="0" lang="en-US" altLang="zh-CN" sz="2400" b="0" i="0" u="none" strike="noStrike" cap="none" normalizeH="0" baseline="0" dirty="0" smtClean="0">
                <a:ln>
                  <a:noFill/>
                </a:ln>
                <a:solidFill>
                  <a:schemeClr val="tx1"/>
                </a:solidFill>
                <a:effectLst/>
                <a:latin typeface="Times New Roman" panose="02020603050405020304" pitchFamily="18" charset="0"/>
                <a:ea typeface="华文新魏" panose="02010800040101010101" pitchFamily="2" charset="-122"/>
                <a:cs typeface="Times New Roman" panose="02020603050405020304" pitchFamily="18" charset="0"/>
              </a:rPr>
              <a:t>2008~2009</a:t>
            </a:r>
            <a:r>
              <a:rPr kumimoji="0" lang="zh-CN" altLang="en-US" sz="2400" b="0" i="0" u="none" strike="noStrike" cap="none" normalizeH="0" baseline="0" dirty="0" smtClean="0">
                <a:ln>
                  <a:noFill/>
                </a:ln>
                <a:solidFill>
                  <a:schemeClr val="tx1"/>
                </a:solidFill>
                <a:effectLst/>
                <a:latin typeface="Times New Roman" panose="02020603050405020304" pitchFamily="18" charset="0"/>
                <a:ea typeface="华文新魏" panose="02010800040101010101" pitchFamily="2" charset="-122"/>
                <a:cs typeface="Times New Roman" panose="02020603050405020304" pitchFamily="18" charset="0"/>
              </a:rPr>
              <a:t>赛季常规赛的赛程表，附件</a:t>
            </a:r>
            <a:r>
              <a:rPr kumimoji="0" lang="en-US" altLang="zh-CN" sz="2400" b="0" i="0" u="none" strike="noStrike" cap="none" normalizeH="0" baseline="0" dirty="0" smtClean="0">
                <a:ln>
                  <a:noFill/>
                </a:ln>
                <a:solidFill>
                  <a:schemeClr val="tx1"/>
                </a:solidFill>
                <a:effectLst/>
                <a:latin typeface="Times New Roman" panose="02020603050405020304" pitchFamily="18" charset="0"/>
                <a:ea typeface="华文新魏" panose="02010800040101010101" pitchFamily="2" charset="-122"/>
                <a:cs typeface="Times New Roman" panose="02020603050405020304" pitchFamily="18" charset="0"/>
              </a:rPr>
              <a:t>2</a:t>
            </a:r>
            <a:r>
              <a:rPr kumimoji="0" lang="zh-CN" altLang="en-US" sz="2400" b="0" i="0" u="none" strike="noStrike" cap="none" normalizeH="0" baseline="0" dirty="0" smtClean="0">
                <a:ln>
                  <a:noFill/>
                </a:ln>
                <a:solidFill>
                  <a:schemeClr val="tx1"/>
                </a:solidFill>
                <a:effectLst/>
                <a:latin typeface="Times New Roman" panose="02020603050405020304" pitchFamily="18" charset="0"/>
                <a:ea typeface="华文新魏" panose="02010800040101010101" pitchFamily="2" charset="-122"/>
                <a:cs typeface="Times New Roman" panose="02020603050405020304" pitchFamily="18" charset="0"/>
              </a:rPr>
              <a:t>是分部、分区和排名情况</a:t>
            </a:r>
            <a:r>
              <a:rPr kumimoji="0" lang="en-US" altLang="zh-CN" sz="2400" b="0" i="0" u="none" strike="noStrike" cap="none" normalizeH="0" baseline="0" dirty="0" smtClean="0">
                <a:ln>
                  <a:noFill/>
                </a:ln>
                <a:solidFill>
                  <a:schemeClr val="tx1"/>
                </a:solidFill>
                <a:effectLst/>
                <a:latin typeface="Times New Roman" panose="02020603050405020304" pitchFamily="18" charset="0"/>
                <a:ea typeface="华文新魏" panose="02010800040101010101" pitchFamily="2" charset="-122"/>
                <a:cs typeface="Times New Roman" panose="02020603050405020304" pitchFamily="18" charset="0"/>
              </a:rPr>
              <a:t>(</a:t>
            </a:r>
            <a:r>
              <a:rPr kumimoji="0" lang="zh-CN" altLang="en-US" sz="2400" b="0" i="0" u="none" strike="noStrike" cap="none" normalizeH="0" baseline="0" dirty="0" smtClean="0">
                <a:ln>
                  <a:noFill/>
                </a:ln>
                <a:solidFill>
                  <a:schemeClr val="tx1"/>
                </a:solidFill>
                <a:effectLst/>
                <a:latin typeface="Times New Roman" panose="02020603050405020304" pitchFamily="18" charset="0"/>
                <a:ea typeface="华文新魏" panose="02010800040101010101" pitchFamily="2" charset="-122"/>
                <a:cs typeface="Times New Roman" panose="02020603050405020304" pitchFamily="18" charset="0"/>
              </a:rPr>
              <a:t>排名是</a:t>
            </a:r>
            <a:r>
              <a:rPr kumimoji="0" lang="en-US" altLang="zh-CN" sz="2400" b="0" i="0" u="none" strike="noStrike" cap="none" normalizeH="0" baseline="0" dirty="0" smtClean="0">
                <a:ln>
                  <a:noFill/>
                </a:ln>
                <a:solidFill>
                  <a:schemeClr val="tx1"/>
                </a:solidFill>
                <a:effectLst/>
                <a:latin typeface="Times New Roman" panose="02020603050405020304" pitchFamily="18" charset="0"/>
                <a:ea typeface="华文新魏" panose="02010800040101010101" pitchFamily="2" charset="-122"/>
                <a:cs typeface="Times New Roman" panose="02020603050405020304" pitchFamily="18" charset="0"/>
              </a:rPr>
              <a:t>2007~2008</a:t>
            </a:r>
            <a:r>
              <a:rPr kumimoji="0" lang="zh-CN" altLang="en-US" sz="2400" b="0" i="0" u="none" strike="noStrike" cap="none" normalizeH="0" baseline="0" dirty="0" smtClean="0">
                <a:ln>
                  <a:noFill/>
                </a:ln>
                <a:solidFill>
                  <a:schemeClr val="tx1"/>
                </a:solidFill>
                <a:effectLst/>
                <a:latin typeface="Times New Roman" panose="02020603050405020304" pitchFamily="18" charset="0"/>
                <a:ea typeface="华文新魏" panose="02010800040101010101" pitchFamily="2" charset="-122"/>
                <a:cs typeface="Times New Roman" panose="02020603050405020304" pitchFamily="18" charset="0"/>
              </a:rPr>
              <a:t>赛季常规赛的结果</a:t>
            </a:r>
            <a:r>
              <a:rPr kumimoji="0" lang="en-US" altLang="zh-CN" sz="2400" b="0" i="0" u="none" strike="noStrike" cap="none" normalizeH="0" baseline="0" dirty="0" smtClean="0">
                <a:ln>
                  <a:noFill/>
                </a:ln>
                <a:solidFill>
                  <a:schemeClr val="tx1"/>
                </a:solidFill>
                <a:effectLst/>
                <a:latin typeface="Times New Roman" panose="02020603050405020304" pitchFamily="18" charset="0"/>
                <a:ea typeface="华文新魏" panose="02010800040101010101" pitchFamily="2" charset="-122"/>
                <a:cs typeface="Times New Roman" panose="02020603050405020304" pitchFamily="18" charset="0"/>
              </a:rPr>
              <a:t>)</a:t>
            </a:r>
            <a:r>
              <a:rPr kumimoji="0" lang="zh-CN" altLang="en-US" sz="2400" b="0" i="0" u="none" strike="noStrike" cap="none" normalizeH="0" baseline="0" dirty="0" smtClean="0">
                <a:ln>
                  <a:noFill/>
                </a:ln>
                <a:solidFill>
                  <a:schemeClr val="tx1"/>
                </a:solidFill>
                <a:effectLst/>
                <a:latin typeface="Times New Roman" panose="02020603050405020304" pitchFamily="18" charset="0"/>
                <a:ea typeface="华文新魏" panose="02010800040101010101" pitchFamily="2" charset="-122"/>
                <a:cs typeface="Times New Roman" panose="02020603050405020304" pitchFamily="18" charset="0"/>
              </a:rPr>
              <a:t>，见</a:t>
            </a:r>
            <a:r>
              <a:rPr kumimoji="0" lang="en-US" altLang="zh-CN" sz="2400" b="0" i="0" u="none" strike="noStrike" cap="none" normalizeH="0" baseline="0" dirty="0" smtClean="0">
                <a:ln>
                  <a:noFill/>
                </a:ln>
                <a:solidFill>
                  <a:schemeClr val="tx1"/>
                </a:solidFill>
                <a:effectLst/>
                <a:latin typeface="Times New Roman" panose="02020603050405020304" pitchFamily="18" charset="0"/>
                <a:ea typeface="华文新魏" panose="02010800040101010101" pitchFamily="2" charset="-122"/>
                <a:cs typeface="Times New Roman" panose="02020603050405020304" pitchFamily="18" charset="0"/>
                <a:hlinkClick r:id="rId2"/>
              </a:rPr>
              <a:t>http://sports.sina.com.cn/nba/</a:t>
            </a:r>
            <a:r>
              <a:rPr kumimoji="0" lang="en-US" altLang="zh-CN" sz="2400" b="0" i="0" u="none" strike="noStrike" cap="none" normalizeH="0" baseline="0" dirty="0" smtClean="0">
                <a:ln>
                  <a:noFill/>
                </a:ln>
                <a:solidFill>
                  <a:schemeClr val="tx1"/>
                </a:solidFill>
                <a:effectLst/>
                <a:latin typeface="Times New Roman" panose="02020603050405020304" pitchFamily="18" charset="0"/>
                <a:ea typeface="华文新魏" panose="02010800040101010101" pitchFamily="2" charset="-122"/>
                <a:cs typeface="Times New Roman" panose="02020603050405020304" pitchFamily="18" charset="0"/>
              </a:rPr>
              <a:t> </a:t>
            </a:r>
            <a:r>
              <a:rPr kumimoji="0" lang="zh-CN" altLang="en-US" sz="2400" b="0" i="0" u="none" strike="noStrike" cap="none" normalizeH="0" baseline="0" dirty="0" smtClean="0">
                <a:ln>
                  <a:noFill/>
                </a:ln>
                <a:solidFill>
                  <a:schemeClr val="tx1"/>
                </a:solidFill>
                <a:effectLst/>
                <a:latin typeface="Times New Roman" panose="02020603050405020304" pitchFamily="18" charset="0"/>
                <a:ea typeface="华文新魏" panose="02010800040101010101" pitchFamily="2" charset="-122"/>
                <a:cs typeface="Times New Roman" panose="02020603050405020304" pitchFamily="18" charset="0"/>
              </a:rPr>
              <a:t>。</a:t>
            </a:r>
          </a:p>
          <a:p>
            <a:pPr marL="0" marR="0" lvl="0" indent="304800" algn="l" defTabSz="914400" rtl="0" eaLnBrk="0" fontAlgn="base" latinLnBrk="0" hangingPunct="0">
              <a:lnSpc>
                <a:spcPct val="100000"/>
              </a:lnSpc>
              <a:spcBef>
                <a:spcPct val="0"/>
              </a:spcBef>
              <a:spcAft>
                <a:spcPct val="0"/>
              </a:spcAft>
              <a:buClrTx/>
              <a:buSzTx/>
              <a:buFontTx/>
              <a:buNone/>
              <a:tabLst/>
            </a:pPr>
            <a:r>
              <a:rPr kumimoji="0" lang="zh-CN" altLang="en-US" sz="2400" b="0" i="0" u="none" strike="noStrike" cap="none" normalizeH="0" baseline="0" dirty="0" smtClean="0">
                <a:ln>
                  <a:noFill/>
                </a:ln>
                <a:solidFill>
                  <a:schemeClr val="tx1"/>
                </a:solidFill>
                <a:effectLst/>
                <a:latin typeface="Times New Roman" panose="02020603050405020304" pitchFamily="18" charset="0"/>
                <a:ea typeface="华文新魏" panose="02010800040101010101" pitchFamily="2" charset="-122"/>
                <a:cs typeface="Times New Roman" panose="02020603050405020304" pitchFamily="18" charset="0"/>
              </a:rPr>
              <a:t>对于</a:t>
            </a:r>
            <a:r>
              <a:rPr kumimoji="0" lang="en-US" altLang="zh-CN" sz="2400" b="0" i="0" u="none" strike="noStrike" cap="none" normalizeH="0" baseline="0" dirty="0" smtClean="0">
                <a:ln>
                  <a:noFill/>
                </a:ln>
                <a:solidFill>
                  <a:schemeClr val="tx1"/>
                </a:solidFill>
                <a:effectLst/>
                <a:latin typeface="Times New Roman" panose="02020603050405020304" pitchFamily="18" charset="0"/>
                <a:ea typeface="华文新魏" panose="02010800040101010101" pitchFamily="2" charset="-122"/>
                <a:cs typeface="Times New Roman" panose="02020603050405020304" pitchFamily="18" charset="0"/>
              </a:rPr>
              <a:t>NBA</a:t>
            </a:r>
            <a:r>
              <a:rPr kumimoji="0" lang="zh-CN" altLang="en-US" sz="2400" b="0" i="0" u="none" strike="noStrike" cap="none" normalizeH="0" baseline="0" dirty="0" smtClean="0">
                <a:ln>
                  <a:noFill/>
                </a:ln>
                <a:solidFill>
                  <a:schemeClr val="tx1"/>
                </a:solidFill>
                <a:effectLst/>
                <a:latin typeface="Times New Roman" panose="02020603050405020304" pitchFamily="18" charset="0"/>
                <a:ea typeface="华文新魏" panose="02010800040101010101" pitchFamily="2" charset="-122"/>
                <a:cs typeface="Times New Roman" panose="02020603050405020304" pitchFamily="18" charset="0"/>
              </a:rPr>
              <a:t>这样庞大的赛事，编制一个完整的、对各球队尽可能公平的赛程是一件非常复杂的事情，赛程的安排对球队实力的发挥和战绩有一定的影响，从报刊上经常看到球员、教练和媒体对赛程的抱怨或评论。这个题目主要是要求用数学建模方法对已有的赛程进行定量的分析与评价：</a:t>
            </a:r>
          </a:p>
        </p:txBody>
      </p:sp>
    </p:spTree>
    <p:extLst>
      <p:ext uri="{BB962C8B-B14F-4D97-AF65-F5344CB8AC3E}">
        <p14:creationId xmlns:p14="http://schemas.microsoft.com/office/powerpoint/2010/main" val="140829389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620890" y="618911"/>
            <a:ext cx="10882488" cy="3785652"/>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indent="304800" algn="just">
              <a:spcAft>
                <a:spcPts val="0"/>
              </a:spcAft>
            </a:pPr>
            <a:r>
              <a:rPr lang="en-US" altLang="zh-CN" sz="2400" kern="100" dirty="0" smtClean="0">
                <a:latin typeface="Times New Roman" panose="02020603050405020304" pitchFamily="18" charset="0"/>
                <a:ea typeface="华文新魏" panose="02010800040101010101" pitchFamily="2" charset="-122"/>
                <a:cs typeface="Times New Roman" panose="02020603050405020304" pitchFamily="18" charset="0"/>
              </a:rPr>
              <a:t>1)</a:t>
            </a:r>
            <a:r>
              <a:rPr lang="zh-CN" altLang="zh-CN" sz="2400" kern="100" dirty="0" smtClean="0">
                <a:latin typeface="Times New Roman" panose="02020603050405020304" pitchFamily="18" charset="0"/>
                <a:ea typeface="华文新魏" panose="02010800040101010101" pitchFamily="2" charset="-122"/>
                <a:cs typeface="Times New Roman" panose="02020603050405020304" pitchFamily="18" charset="0"/>
              </a:rPr>
              <a:t>为了</a:t>
            </a:r>
            <a:r>
              <a:rPr lang="zh-CN" altLang="zh-CN" sz="2400" kern="100" dirty="0">
                <a:latin typeface="Times New Roman" panose="02020603050405020304" pitchFamily="18" charset="0"/>
                <a:ea typeface="华文新魏" panose="02010800040101010101" pitchFamily="2" charset="-122"/>
                <a:cs typeface="Times New Roman" panose="02020603050405020304" pitchFamily="18" charset="0"/>
              </a:rPr>
              <a:t>分析赛程对某一支球队的利弊，你认为有哪些要考虑的因素，根据这些因素将赛程转换为便于进行数学处理的数字格式，并给出评价赛程利弊的数量指标。</a:t>
            </a:r>
          </a:p>
          <a:p>
            <a:pPr indent="304800" algn="just">
              <a:spcAft>
                <a:spcPts val="0"/>
              </a:spcAft>
            </a:pPr>
            <a:r>
              <a:rPr lang="en-US" altLang="zh-CN" sz="2400" kern="100" dirty="0" smtClean="0">
                <a:latin typeface="Times New Roman" panose="02020603050405020304" pitchFamily="18" charset="0"/>
                <a:ea typeface="华文新魏" panose="02010800040101010101" pitchFamily="2" charset="-122"/>
                <a:cs typeface="Times New Roman" panose="02020603050405020304" pitchFamily="18" charset="0"/>
              </a:rPr>
              <a:t>2)</a:t>
            </a:r>
            <a:r>
              <a:rPr lang="zh-CN" altLang="zh-CN" sz="2400" kern="100" dirty="0" smtClean="0">
                <a:latin typeface="Times New Roman" panose="02020603050405020304" pitchFamily="18" charset="0"/>
                <a:ea typeface="华文新魏" panose="02010800040101010101" pitchFamily="2" charset="-122"/>
                <a:cs typeface="Times New Roman" panose="02020603050405020304" pitchFamily="18" charset="0"/>
              </a:rPr>
              <a:t>按照</a:t>
            </a:r>
            <a:r>
              <a:rPr lang="en-US" altLang="zh-CN" sz="2400" kern="100" dirty="0" smtClean="0">
                <a:latin typeface="Times New Roman" panose="02020603050405020304" pitchFamily="18" charset="0"/>
                <a:ea typeface="华文新魏" panose="02010800040101010101" pitchFamily="2" charset="-122"/>
                <a:cs typeface="Times New Roman" panose="02020603050405020304" pitchFamily="18" charset="0"/>
              </a:rPr>
              <a:t>1)</a:t>
            </a:r>
            <a:r>
              <a:rPr lang="zh-CN" altLang="zh-CN" sz="2400" kern="100" dirty="0" smtClean="0">
                <a:latin typeface="Times New Roman" panose="02020603050405020304" pitchFamily="18" charset="0"/>
                <a:ea typeface="华文新魏" panose="02010800040101010101" pitchFamily="2" charset="-122"/>
                <a:cs typeface="Times New Roman" panose="02020603050405020304" pitchFamily="18" charset="0"/>
              </a:rPr>
              <a:t>的</a:t>
            </a:r>
            <a:r>
              <a:rPr lang="zh-CN" altLang="zh-CN" sz="2400" kern="100" dirty="0">
                <a:latin typeface="Times New Roman" panose="02020603050405020304" pitchFamily="18" charset="0"/>
                <a:ea typeface="华文新魏" panose="02010800040101010101" pitchFamily="2" charset="-122"/>
                <a:cs typeface="Times New Roman" panose="02020603050405020304" pitchFamily="18" charset="0"/>
              </a:rPr>
              <a:t>结果计算、分析赛程对姚明加盟的火箭队的利弊，并找出赛程对</a:t>
            </a:r>
            <a:r>
              <a:rPr lang="en-US" altLang="zh-CN" sz="2400" kern="100" dirty="0">
                <a:latin typeface="Times New Roman" panose="02020603050405020304" pitchFamily="18" charset="0"/>
                <a:ea typeface="华文新魏" panose="02010800040101010101" pitchFamily="2" charset="-122"/>
                <a:cs typeface="Times New Roman" panose="02020603050405020304" pitchFamily="18" charset="0"/>
              </a:rPr>
              <a:t>30</a:t>
            </a:r>
            <a:r>
              <a:rPr lang="zh-CN" altLang="zh-CN" sz="2400" kern="100" dirty="0">
                <a:latin typeface="Times New Roman" panose="02020603050405020304" pitchFamily="18" charset="0"/>
                <a:ea typeface="华文新魏" panose="02010800040101010101" pitchFamily="2" charset="-122"/>
                <a:cs typeface="Times New Roman" panose="02020603050405020304" pitchFamily="18" charset="0"/>
              </a:rPr>
              <a:t>支球队最有利和最不利的球队。</a:t>
            </a:r>
          </a:p>
          <a:p>
            <a:pPr indent="304800" algn="just">
              <a:spcAft>
                <a:spcPts val="0"/>
              </a:spcAft>
            </a:pPr>
            <a:r>
              <a:rPr lang="en-US" altLang="zh-CN" sz="2400" kern="100" dirty="0" smtClean="0">
                <a:latin typeface="Times New Roman" panose="02020603050405020304" pitchFamily="18" charset="0"/>
                <a:ea typeface="华文新魏" panose="02010800040101010101" pitchFamily="2" charset="-122"/>
                <a:cs typeface="Times New Roman" panose="02020603050405020304" pitchFamily="18" charset="0"/>
              </a:rPr>
              <a:t>3)</a:t>
            </a:r>
            <a:r>
              <a:rPr lang="zh-CN" altLang="zh-CN" sz="2400" kern="100" dirty="0" smtClean="0">
                <a:latin typeface="Times New Roman" panose="02020603050405020304" pitchFamily="18" charset="0"/>
                <a:ea typeface="华文新魏" panose="02010800040101010101" pitchFamily="2" charset="-122"/>
                <a:cs typeface="Times New Roman" panose="02020603050405020304" pitchFamily="18" charset="0"/>
              </a:rPr>
              <a:t>分析</a:t>
            </a:r>
            <a:r>
              <a:rPr lang="zh-CN" altLang="zh-CN" sz="2400" kern="100" dirty="0">
                <a:latin typeface="Times New Roman" panose="02020603050405020304" pitchFamily="18" charset="0"/>
                <a:ea typeface="华文新魏" panose="02010800040101010101" pitchFamily="2" charset="-122"/>
                <a:cs typeface="Times New Roman" panose="02020603050405020304" pitchFamily="18" charset="0"/>
              </a:rPr>
              <a:t>赛程可以发现，每支球队与同区的每一球队赛</a:t>
            </a:r>
            <a:r>
              <a:rPr lang="en-US" altLang="zh-CN" sz="2400" kern="100" dirty="0">
                <a:latin typeface="Times New Roman" panose="02020603050405020304" pitchFamily="18" charset="0"/>
                <a:ea typeface="华文新魏" panose="02010800040101010101" pitchFamily="2" charset="-122"/>
                <a:cs typeface="Times New Roman" panose="02020603050405020304" pitchFamily="18" charset="0"/>
              </a:rPr>
              <a:t>4</a:t>
            </a:r>
            <a:r>
              <a:rPr lang="zh-CN" altLang="zh-CN" sz="2400" kern="100" dirty="0" smtClean="0">
                <a:latin typeface="Times New Roman" panose="02020603050405020304" pitchFamily="18" charset="0"/>
                <a:ea typeface="华文新魏" panose="02010800040101010101" pitchFamily="2" charset="-122"/>
                <a:cs typeface="Times New Roman" panose="02020603050405020304" pitchFamily="18" charset="0"/>
              </a:rPr>
              <a:t>场</a:t>
            </a:r>
            <a:r>
              <a:rPr lang="en-US" altLang="zh-CN" sz="2400" kern="100" dirty="0" smtClean="0">
                <a:latin typeface="Times New Roman" panose="02020603050405020304" pitchFamily="18" charset="0"/>
                <a:ea typeface="华文新魏" panose="02010800040101010101" pitchFamily="2" charset="-122"/>
                <a:cs typeface="Times New Roman" panose="02020603050405020304" pitchFamily="18" charset="0"/>
              </a:rPr>
              <a:t>(</a:t>
            </a:r>
            <a:r>
              <a:rPr lang="zh-CN" altLang="zh-CN" sz="2400" kern="100" dirty="0" smtClean="0">
                <a:latin typeface="Times New Roman" panose="02020603050405020304" pitchFamily="18" charset="0"/>
                <a:ea typeface="华文新魏" panose="02010800040101010101" pitchFamily="2" charset="-122"/>
                <a:cs typeface="Times New Roman" panose="02020603050405020304" pitchFamily="18" charset="0"/>
              </a:rPr>
              <a:t>主客</a:t>
            </a:r>
            <a:r>
              <a:rPr lang="zh-CN" altLang="zh-CN" sz="2400" kern="100" dirty="0">
                <a:latin typeface="Times New Roman" panose="02020603050405020304" pitchFamily="18" charset="0"/>
                <a:ea typeface="华文新魏" panose="02010800040101010101" pitchFamily="2" charset="-122"/>
                <a:cs typeface="Times New Roman" panose="02020603050405020304" pitchFamily="18" charset="0"/>
              </a:rPr>
              <a:t>各</a:t>
            </a:r>
            <a:r>
              <a:rPr lang="en-US" altLang="zh-CN" sz="2400" kern="100" dirty="0">
                <a:latin typeface="Times New Roman" panose="02020603050405020304" pitchFamily="18" charset="0"/>
                <a:ea typeface="华文新魏" panose="02010800040101010101" pitchFamily="2" charset="-122"/>
                <a:cs typeface="Times New Roman" panose="02020603050405020304" pitchFamily="18" charset="0"/>
              </a:rPr>
              <a:t>2</a:t>
            </a:r>
            <a:r>
              <a:rPr lang="zh-CN" altLang="zh-CN" sz="2400" kern="100" dirty="0" smtClean="0">
                <a:latin typeface="Times New Roman" panose="02020603050405020304" pitchFamily="18" charset="0"/>
                <a:ea typeface="华文新魏" panose="02010800040101010101" pitchFamily="2" charset="-122"/>
                <a:cs typeface="Times New Roman" panose="02020603050405020304" pitchFamily="18" charset="0"/>
              </a:rPr>
              <a:t>场</a:t>
            </a:r>
            <a:r>
              <a:rPr lang="en-US" altLang="zh-CN" sz="2400" kern="100" dirty="0" smtClean="0">
                <a:latin typeface="Times New Roman" panose="02020603050405020304" pitchFamily="18" charset="0"/>
                <a:ea typeface="华文新魏" panose="02010800040101010101" pitchFamily="2" charset="-122"/>
                <a:cs typeface="Times New Roman" panose="02020603050405020304" pitchFamily="18" charset="0"/>
              </a:rPr>
              <a:t>)</a:t>
            </a:r>
            <a:r>
              <a:rPr lang="zh-CN" altLang="zh-CN" sz="2400" kern="100" dirty="0" smtClean="0">
                <a:latin typeface="Times New Roman" panose="02020603050405020304" pitchFamily="18" charset="0"/>
                <a:ea typeface="华文新魏" panose="02010800040101010101" pitchFamily="2" charset="-122"/>
                <a:cs typeface="Times New Roman" panose="02020603050405020304" pitchFamily="18" charset="0"/>
              </a:rPr>
              <a:t>，</a:t>
            </a:r>
            <a:r>
              <a:rPr lang="zh-CN" altLang="zh-CN" sz="2400" kern="100" dirty="0">
                <a:latin typeface="Times New Roman" panose="02020603050405020304" pitchFamily="18" charset="0"/>
                <a:ea typeface="华文新魏" panose="02010800040101010101" pitchFamily="2" charset="-122"/>
                <a:cs typeface="Times New Roman" panose="02020603050405020304" pitchFamily="18" charset="0"/>
              </a:rPr>
              <a:t>与不同部的每一球队赛</a:t>
            </a:r>
            <a:r>
              <a:rPr lang="en-US" altLang="zh-CN" sz="2400" kern="100" dirty="0">
                <a:latin typeface="Times New Roman" panose="02020603050405020304" pitchFamily="18" charset="0"/>
                <a:ea typeface="华文新魏" panose="02010800040101010101" pitchFamily="2" charset="-122"/>
                <a:cs typeface="Times New Roman" panose="02020603050405020304" pitchFamily="18" charset="0"/>
              </a:rPr>
              <a:t>2</a:t>
            </a:r>
            <a:r>
              <a:rPr lang="zh-CN" altLang="zh-CN" sz="2400" kern="100" dirty="0" smtClean="0">
                <a:latin typeface="Times New Roman" panose="02020603050405020304" pitchFamily="18" charset="0"/>
                <a:ea typeface="华文新魏" panose="02010800040101010101" pitchFamily="2" charset="-122"/>
                <a:cs typeface="Times New Roman" panose="02020603050405020304" pitchFamily="18" charset="0"/>
              </a:rPr>
              <a:t>场</a:t>
            </a:r>
            <a:r>
              <a:rPr lang="en-US" altLang="zh-CN" sz="2400" kern="100" dirty="0" smtClean="0">
                <a:latin typeface="Times New Roman" panose="02020603050405020304" pitchFamily="18" charset="0"/>
                <a:ea typeface="华文新魏" panose="02010800040101010101" pitchFamily="2" charset="-122"/>
                <a:cs typeface="Times New Roman" panose="02020603050405020304" pitchFamily="18" charset="0"/>
              </a:rPr>
              <a:t>(</a:t>
            </a:r>
            <a:r>
              <a:rPr lang="zh-CN" altLang="zh-CN" sz="2400" kern="100" dirty="0" smtClean="0">
                <a:latin typeface="Times New Roman" panose="02020603050405020304" pitchFamily="18" charset="0"/>
                <a:ea typeface="华文新魏" panose="02010800040101010101" pitchFamily="2" charset="-122"/>
                <a:cs typeface="Times New Roman" panose="02020603050405020304" pitchFamily="18" charset="0"/>
              </a:rPr>
              <a:t>主客</a:t>
            </a:r>
            <a:r>
              <a:rPr lang="zh-CN" altLang="zh-CN" sz="2400" kern="100" dirty="0">
                <a:latin typeface="Times New Roman" panose="02020603050405020304" pitchFamily="18" charset="0"/>
                <a:ea typeface="华文新魏" panose="02010800040101010101" pitchFamily="2" charset="-122"/>
                <a:cs typeface="Times New Roman" panose="02020603050405020304" pitchFamily="18" charset="0"/>
              </a:rPr>
              <a:t>各</a:t>
            </a:r>
            <a:r>
              <a:rPr lang="en-US" altLang="zh-CN" sz="2400" kern="100" dirty="0">
                <a:latin typeface="Times New Roman" panose="02020603050405020304" pitchFamily="18" charset="0"/>
                <a:ea typeface="华文新魏" panose="02010800040101010101" pitchFamily="2" charset="-122"/>
                <a:cs typeface="Times New Roman" panose="02020603050405020304" pitchFamily="18" charset="0"/>
              </a:rPr>
              <a:t>1</a:t>
            </a:r>
            <a:r>
              <a:rPr lang="zh-CN" altLang="zh-CN" sz="2400" kern="100" dirty="0" smtClean="0">
                <a:latin typeface="Times New Roman" panose="02020603050405020304" pitchFamily="18" charset="0"/>
                <a:ea typeface="华文新魏" panose="02010800040101010101" pitchFamily="2" charset="-122"/>
                <a:cs typeface="Times New Roman" panose="02020603050405020304" pitchFamily="18" charset="0"/>
              </a:rPr>
              <a:t>场</a:t>
            </a:r>
            <a:r>
              <a:rPr lang="en-US" altLang="zh-CN" sz="2400" kern="100" dirty="0" smtClean="0">
                <a:latin typeface="Times New Roman" panose="02020603050405020304" pitchFamily="18" charset="0"/>
                <a:ea typeface="华文新魏" panose="02010800040101010101" pitchFamily="2" charset="-122"/>
                <a:cs typeface="Times New Roman" panose="02020603050405020304" pitchFamily="18" charset="0"/>
              </a:rPr>
              <a:t>)</a:t>
            </a:r>
            <a:r>
              <a:rPr lang="zh-CN" altLang="zh-CN" sz="2400" kern="100" dirty="0" smtClean="0">
                <a:latin typeface="Times New Roman" panose="02020603050405020304" pitchFamily="18" charset="0"/>
                <a:ea typeface="华文新魏" panose="02010800040101010101" pitchFamily="2" charset="-122"/>
                <a:cs typeface="Times New Roman" panose="02020603050405020304" pitchFamily="18" charset="0"/>
              </a:rPr>
              <a:t>，</a:t>
            </a:r>
            <a:r>
              <a:rPr lang="zh-CN" altLang="zh-CN" sz="2400" kern="100" dirty="0">
                <a:latin typeface="Times New Roman" panose="02020603050405020304" pitchFamily="18" charset="0"/>
                <a:ea typeface="华文新魏" panose="02010800040101010101" pitchFamily="2" charset="-122"/>
                <a:cs typeface="Times New Roman" panose="02020603050405020304" pitchFamily="18" charset="0"/>
              </a:rPr>
              <a:t>与同部不同区的每一球队有赛</a:t>
            </a:r>
            <a:r>
              <a:rPr lang="en-US" altLang="zh-CN" sz="2400" kern="100" dirty="0">
                <a:latin typeface="Times New Roman" panose="02020603050405020304" pitchFamily="18" charset="0"/>
                <a:ea typeface="华文新魏" panose="02010800040101010101" pitchFamily="2" charset="-122"/>
                <a:cs typeface="Times New Roman" panose="02020603050405020304" pitchFamily="18" charset="0"/>
              </a:rPr>
              <a:t>4</a:t>
            </a:r>
            <a:r>
              <a:rPr lang="zh-CN" altLang="zh-CN" sz="2400" kern="100" dirty="0">
                <a:latin typeface="Times New Roman" panose="02020603050405020304" pitchFamily="18" charset="0"/>
                <a:ea typeface="华文新魏" panose="02010800040101010101" pitchFamily="2" charset="-122"/>
                <a:cs typeface="Times New Roman" panose="02020603050405020304" pitchFamily="18" charset="0"/>
              </a:rPr>
              <a:t>场和赛</a:t>
            </a:r>
            <a:r>
              <a:rPr lang="en-US" altLang="zh-CN" sz="2400" kern="100" dirty="0">
                <a:latin typeface="Times New Roman" panose="02020603050405020304" pitchFamily="18" charset="0"/>
                <a:ea typeface="华文新魏" panose="02010800040101010101" pitchFamily="2" charset="-122"/>
                <a:cs typeface="Times New Roman" panose="02020603050405020304" pitchFamily="18" charset="0"/>
              </a:rPr>
              <a:t>3</a:t>
            </a:r>
            <a:r>
              <a:rPr lang="zh-CN" altLang="zh-CN" sz="2400" kern="100" dirty="0" smtClean="0">
                <a:latin typeface="Times New Roman" panose="02020603050405020304" pitchFamily="18" charset="0"/>
                <a:ea typeface="华文新魏" panose="02010800040101010101" pitchFamily="2" charset="-122"/>
                <a:cs typeface="Times New Roman" panose="02020603050405020304" pitchFamily="18" charset="0"/>
              </a:rPr>
              <a:t>场</a:t>
            </a:r>
            <a:r>
              <a:rPr lang="en-US" altLang="zh-CN" sz="2400" kern="100" dirty="0" smtClean="0">
                <a:latin typeface="Times New Roman" panose="02020603050405020304" pitchFamily="18" charset="0"/>
                <a:ea typeface="华文新魏" panose="02010800040101010101" pitchFamily="2" charset="-122"/>
                <a:cs typeface="Times New Roman" panose="02020603050405020304" pitchFamily="18" charset="0"/>
              </a:rPr>
              <a:t>(2</a:t>
            </a:r>
            <a:r>
              <a:rPr lang="zh-CN" altLang="zh-CN" sz="2400" kern="100" dirty="0">
                <a:latin typeface="Times New Roman" panose="02020603050405020304" pitchFamily="18" charset="0"/>
                <a:ea typeface="华文新魏" panose="02010800040101010101" pitchFamily="2" charset="-122"/>
                <a:cs typeface="Times New Roman" panose="02020603050405020304" pitchFamily="18" charset="0"/>
              </a:rPr>
              <a:t>主</a:t>
            </a:r>
            <a:r>
              <a:rPr lang="en-US" altLang="zh-CN" sz="2400" kern="100" dirty="0">
                <a:latin typeface="Times New Roman" panose="02020603050405020304" pitchFamily="18" charset="0"/>
                <a:ea typeface="华文新魏" panose="02010800040101010101" pitchFamily="2" charset="-122"/>
                <a:cs typeface="Times New Roman" panose="02020603050405020304" pitchFamily="18" charset="0"/>
              </a:rPr>
              <a:t>1</a:t>
            </a:r>
            <a:r>
              <a:rPr lang="zh-CN" altLang="zh-CN" sz="2400" kern="100" dirty="0">
                <a:latin typeface="Times New Roman" panose="02020603050405020304" pitchFamily="18" charset="0"/>
                <a:ea typeface="华文新魏" panose="02010800040101010101" pitchFamily="2" charset="-122"/>
                <a:cs typeface="Times New Roman" panose="02020603050405020304" pitchFamily="18" charset="0"/>
              </a:rPr>
              <a:t>客或</a:t>
            </a:r>
            <a:r>
              <a:rPr lang="en-US" altLang="zh-CN" sz="2400" kern="100" dirty="0">
                <a:latin typeface="Times New Roman" panose="02020603050405020304" pitchFamily="18" charset="0"/>
                <a:ea typeface="华文新魏" panose="02010800040101010101" pitchFamily="2" charset="-122"/>
                <a:cs typeface="Times New Roman" panose="02020603050405020304" pitchFamily="18" charset="0"/>
              </a:rPr>
              <a:t>2</a:t>
            </a:r>
            <a:r>
              <a:rPr lang="zh-CN" altLang="zh-CN" sz="2400" kern="100" dirty="0">
                <a:latin typeface="Times New Roman" panose="02020603050405020304" pitchFamily="18" charset="0"/>
                <a:ea typeface="华文新魏" panose="02010800040101010101" pitchFamily="2" charset="-122"/>
                <a:cs typeface="Times New Roman" panose="02020603050405020304" pitchFamily="18" charset="0"/>
              </a:rPr>
              <a:t>客</a:t>
            </a:r>
            <a:r>
              <a:rPr lang="en-US" altLang="zh-CN" sz="2400" kern="100" dirty="0">
                <a:latin typeface="Times New Roman" panose="02020603050405020304" pitchFamily="18" charset="0"/>
                <a:ea typeface="华文新魏" panose="02010800040101010101" pitchFamily="2" charset="-122"/>
                <a:cs typeface="Times New Roman" panose="02020603050405020304" pitchFamily="18" charset="0"/>
              </a:rPr>
              <a:t>1</a:t>
            </a:r>
            <a:r>
              <a:rPr lang="zh-CN" altLang="zh-CN" sz="2400" kern="100" dirty="0" smtClean="0">
                <a:latin typeface="Times New Roman" panose="02020603050405020304" pitchFamily="18" charset="0"/>
                <a:ea typeface="华文新魏" panose="02010800040101010101" pitchFamily="2" charset="-122"/>
                <a:cs typeface="Times New Roman" panose="02020603050405020304" pitchFamily="18" charset="0"/>
              </a:rPr>
              <a:t>主</a:t>
            </a:r>
            <a:r>
              <a:rPr lang="en-US" altLang="zh-CN" sz="2400" kern="100" dirty="0" smtClean="0">
                <a:latin typeface="Times New Roman" panose="02020603050405020304" pitchFamily="18" charset="0"/>
                <a:ea typeface="华文新魏" panose="02010800040101010101" pitchFamily="2" charset="-122"/>
                <a:cs typeface="Times New Roman" panose="02020603050405020304" pitchFamily="18" charset="0"/>
              </a:rPr>
              <a:t>)</a:t>
            </a:r>
            <a:r>
              <a:rPr lang="zh-CN" altLang="zh-CN" sz="2400" kern="100" dirty="0" smtClean="0">
                <a:latin typeface="Times New Roman" panose="02020603050405020304" pitchFamily="18" charset="0"/>
                <a:ea typeface="华文新魏" panose="02010800040101010101" pitchFamily="2" charset="-122"/>
                <a:cs typeface="Times New Roman" panose="02020603050405020304" pitchFamily="18" charset="0"/>
              </a:rPr>
              <a:t>两种</a:t>
            </a:r>
            <a:r>
              <a:rPr lang="zh-CN" altLang="zh-CN" sz="2400" kern="100" dirty="0">
                <a:latin typeface="Times New Roman" panose="02020603050405020304" pitchFamily="18" charset="0"/>
                <a:ea typeface="华文新魏" panose="02010800040101010101" pitchFamily="2" charset="-122"/>
                <a:cs typeface="Times New Roman" panose="02020603050405020304" pitchFamily="18" charset="0"/>
              </a:rPr>
              <a:t>情况，每支球队的主客场数量相同且同部</a:t>
            </a:r>
            <a:r>
              <a:rPr lang="en-US" altLang="zh-CN" sz="2400" kern="100" dirty="0">
                <a:latin typeface="Times New Roman" panose="02020603050405020304" pitchFamily="18" charset="0"/>
                <a:ea typeface="华文新魏" panose="02010800040101010101" pitchFamily="2" charset="-122"/>
                <a:cs typeface="Times New Roman" panose="02020603050405020304" pitchFamily="18" charset="0"/>
              </a:rPr>
              <a:t>3</a:t>
            </a:r>
            <a:r>
              <a:rPr lang="zh-CN" altLang="zh-CN" sz="2400" kern="100" dirty="0">
                <a:latin typeface="Times New Roman" panose="02020603050405020304" pitchFamily="18" charset="0"/>
                <a:ea typeface="华文新魏" panose="02010800040101010101" pitchFamily="2" charset="-122"/>
                <a:cs typeface="Times New Roman" panose="02020603050405020304" pitchFamily="18" charset="0"/>
              </a:rPr>
              <a:t>个区的球队间保持均衡。试根据赛程找出与同部不同区球队比赛中，选取赛</a:t>
            </a:r>
            <a:r>
              <a:rPr lang="en-US" altLang="zh-CN" sz="2400" kern="100" dirty="0">
                <a:latin typeface="Times New Roman" panose="02020603050405020304" pitchFamily="18" charset="0"/>
                <a:ea typeface="华文新魏" panose="02010800040101010101" pitchFamily="2" charset="-122"/>
                <a:cs typeface="Times New Roman" panose="02020603050405020304" pitchFamily="18" charset="0"/>
              </a:rPr>
              <a:t>3</a:t>
            </a:r>
            <a:r>
              <a:rPr lang="zh-CN" altLang="zh-CN" sz="2400" kern="100" dirty="0">
                <a:latin typeface="Times New Roman" panose="02020603050405020304" pitchFamily="18" charset="0"/>
                <a:ea typeface="华文新魏" panose="02010800040101010101" pitchFamily="2" charset="-122"/>
                <a:cs typeface="Times New Roman" panose="02020603050405020304" pitchFamily="18" charset="0"/>
              </a:rPr>
              <a:t>场的球队的方法。这种方法如何实现，对该方法给予评价，也可以给出你认为合适的方法。</a:t>
            </a:r>
            <a:endParaRPr lang="zh-CN" altLang="zh-CN" sz="2400" kern="100" dirty="0">
              <a:effectLst/>
              <a:latin typeface="Times New Roman" panose="02020603050405020304" pitchFamily="18" charset="0"/>
              <a:ea typeface="华文新魏" panose="02010800040101010101" pitchFamily="2" charset="-122"/>
              <a:cs typeface="Times New Roman" panose="02020603050405020304" pitchFamily="18" charset="0"/>
            </a:endParaRPr>
          </a:p>
        </p:txBody>
      </p:sp>
    </p:spTree>
    <p:extLst>
      <p:ext uri="{BB962C8B-B14F-4D97-AF65-F5344CB8AC3E}">
        <p14:creationId xmlns:p14="http://schemas.microsoft.com/office/powerpoint/2010/main" val="1072883381"/>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90550" y="504825"/>
            <a:ext cx="1666875" cy="523220"/>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zh-CN" altLang="en-US" sz="2800" dirty="0" smtClean="0">
                <a:latin typeface="Times New Roman" panose="02020603050405020304" pitchFamily="18" charset="0"/>
                <a:ea typeface="华文新魏" panose="02010800040101010101" pitchFamily="2" charset="-122"/>
                <a:cs typeface="Times New Roman" panose="02020603050405020304" pitchFamily="18" charset="0"/>
              </a:rPr>
              <a:t>问题分析</a:t>
            </a:r>
            <a:endParaRPr lang="zh-CN" altLang="en-US" sz="2800" dirty="0">
              <a:latin typeface="Times New Roman" panose="02020603050405020304" pitchFamily="18" charset="0"/>
              <a:ea typeface="华文新魏" panose="02010800040101010101" pitchFamily="2" charset="-122"/>
              <a:cs typeface="Times New Roman" panose="02020603050405020304" pitchFamily="18" charset="0"/>
            </a:endParaRPr>
          </a:p>
        </p:txBody>
      </p:sp>
      <p:sp>
        <p:nvSpPr>
          <p:cNvPr id="3" name="文本框 2"/>
          <p:cNvSpPr txBox="1"/>
          <p:nvPr/>
        </p:nvSpPr>
        <p:spPr>
          <a:xfrm>
            <a:off x="2400301" y="591502"/>
            <a:ext cx="9029700" cy="1200329"/>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问题研究赛程的安排对球队的影响大小。而影响因素是多种的，因此，问题是典型的多因素决策问题。</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题目要求按影响大小对球队排序</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a:t>
            </a:r>
            <a:endParaRPr lang="zh-CN" altLang="en-US" sz="2400" dirty="0">
              <a:latin typeface="Times New Roman" panose="02020603050405020304" pitchFamily="18" charset="0"/>
              <a:ea typeface="华文新魏" panose="02010800040101010101" pitchFamily="2" charset="-122"/>
              <a:cs typeface="Times New Roman" panose="02020603050405020304" pitchFamily="18" charset="0"/>
            </a:endParaRPr>
          </a:p>
        </p:txBody>
      </p:sp>
      <p:sp>
        <p:nvSpPr>
          <p:cNvPr id="4" name="文本框 3"/>
          <p:cNvSpPr txBox="1"/>
          <p:nvPr/>
        </p:nvSpPr>
        <p:spPr>
          <a:xfrm>
            <a:off x="923925" y="2667000"/>
            <a:ext cx="10106025" cy="1200329"/>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影响球队本身应该是不利因素，可以通过分析和网上搜索找出影响球队的赛程因素。一般有：</a:t>
            </a:r>
            <a:endPar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endParaRPr>
          </a:p>
          <a:p>
            <a:r>
              <a:rPr lang="en-US" altLang="zh-CN" sz="2400" dirty="0">
                <a:latin typeface="Times New Roman" panose="02020603050405020304" pitchFamily="18" charset="0"/>
                <a:ea typeface="华文新魏" panose="02010800040101010101" pitchFamily="2" charset="-122"/>
                <a:cs typeface="Times New Roman" panose="02020603050405020304" pitchFamily="18" charset="0"/>
              </a:rPr>
              <a:t> </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       1</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、背对背次数；    </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2</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、修整时间分布；   </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3</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、客场时间段；  </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4</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、总旅程</a:t>
            </a:r>
            <a:endParaRPr lang="zh-CN" altLang="en-US" sz="2400" dirty="0">
              <a:latin typeface="Times New Roman" panose="02020603050405020304" pitchFamily="18" charset="0"/>
              <a:ea typeface="华文新魏" panose="02010800040101010101" pitchFamily="2" charset="-122"/>
              <a:cs typeface="Times New Roman" panose="02020603050405020304" pitchFamily="18" charset="0"/>
            </a:endParaRPr>
          </a:p>
        </p:txBody>
      </p:sp>
      <p:sp>
        <p:nvSpPr>
          <p:cNvPr id="5" name="文本框 4"/>
          <p:cNvSpPr txBox="1"/>
          <p:nvPr/>
        </p:nvSpPr>
        <p:spPr>
          <a:xfrm>
            <a:off x="923925" y="4114800"/>
            <a:ext cx="10106025" cy="1569660"/>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多因素决策问题中，有主观因素和客观因素，很难分析的完全客观。这类问题的处理原则是</a:t>
            </a:r>
            <a:r>
              <a:rPr lang="zh-CN" altLang="en-US" sz="2400" u="sng" dirty="0" smtClean="0">
                <a:latin typeface="Times New Roman" panose="02020603050405020304" pitchFamily="18" charset="0"/>
                <a:ea typeface="华文新魏" panose="02010800040101010101" pitchFamily="2" charset="-122"/>
                <a:cs typeface="Times New Roman" panose="02020603050405020304" pitchFamily="18" charset="0"/>
              </a:rPr>
              <a:t>能客观尽可能不主观，能建立量化模型尽可能不主观打分。</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过去有些学生喜欢使用层次分析法，因为相应的决策可以通过主观地通过打分完成。这样的得到模型是很差的。</a:t>
            </a:r>
            <a:endParaRPr lang="zh-CN" altLang="en-US" sz="2400" dirty="0">
              <a:latin typeface="Times New Roman" panose="02020603050405020304" pitchFamily="18" charset="0"/>
              <a:ea typeface="华文新魏" panose="02010800040101010101" pitchFamily="2" charset="-122"/>
              <a:cs typeface="Times New Roman" panose="02020603050405020304" pitchFamily="18" charset="0"/>
            </a:endParaRPr>
          </a:p>
        </p:txBody>
      </p:sp>
      <p:sp>
        <p:nvSpPr>
          <p:cNvPr id="6" name="文本框 5"/>
          <p:cNvSpPr txBox="1"/>
          <p:nvPr/>
        </p:nvSpPr>
        <p:spPr>
          <a:xfrm>
            <a:off x="923925" y="1933575"/>
            <a:ext cx="2876550" cy="461665"/>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1</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、评价因素的确定</a:t>
            </a:r>
            <a:endParaRPr lang="zh-CN" altLang="en-US" sz="2400" dirty="0">
              <a:latin typeface="Times New Roman" panose="02020603050405020304" pitchFamily="18" charset="0"/>
              <a:ea typeface="华文新魏" panose="02010800040101010101" pitchFamily="2" charset="-122"/>
              <a:cs typeface="Times New Roman" panose="02020603050405020304" pitchFamily="18" charset="0"/>
            </a:endParaRPr>
          </a:p>
        </p:txBody>
      </p:sp>
    </p:spTree>
    <p:extLst>
      <p:ext uri="{BB962C8B-B14F-4D97-AF65-F5344CB8AC3E}">
        <p14:creationId xmlns:p14="http://schemas.microsoft.com/office/powerpoint/2010/main" val="339135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038224" y="828675"/>
            <a:ext cx="2905125" cy="461665"/>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上述</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4</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个因素的量化</a:t>
            </a:r>
            <a:endParaRPr lang="zh-CN" altLang="en-US" sz="2400" dirty="0">
              <a:latin typeface="Times New Roman" panose="02020603050405020304" pitchFamily="18" charset="0"/>
              <a:ea typeface="华文新魏" panose="02010800040101010101" pitchFamily="2" charset="-122"/>
              <a:cs typeface="Times New Roman" panose="02020603050405020304" pitchFamily="18" charset="0"/>
            </a:endParaRPr>
          </a:p>
        </p:txBody>
      </p:sp>
      <p:sp>
        <p:nvSpPr>
          <p:cNvPr id="3" name="文本框 2"/>
          <p:cNvSpPr txBox="1"/>
          <p:nvPr/>
        </p:nvSpPr>
        <p:spPr>
          <a:xfrm>
            <a:off x="1038224" y="1466850"/>
            <a:ext cx="8982076" cy="461665"/>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1</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、背对背次数可以通过赛程数据直接得到，属于定量的数据；</a:t>
            </a:r>
            <a:endParaRPr lang="zh-CN" altLang="en-US" sz="2400" dirty="0">
              <a:latin typeface="Times New Roman" panose="02020603050405020304" pitchFamily="18" charset="0"/>
              <a:ea typeface="华文新魏" panose="02010800040101010101" pitchFamily="2" charset="-122"/>
              <a:cs typeface="Times New Roman" panose="02020603050405020304" pitchFamily="18" charset="0"/>
            </a:endParaRPr>
          </a:p>
        </p:txBody>
      </p:sp>
      <p:sp>
        <p:nvSpPr>
          <p:cNvPr id="4" name="文本框 3"/>
          <p:cNvSpPr txBox="1"/>
          <p:nvPr/>
        </p:nvSpPr>
        <p:spPr>
          <a:xfrm>
            <a:off x="1038224" y="2143125"/>
            <a:ext cx="8982076" cy="3046988"/>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2</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、修整时间的分布：由于每个球队一个赛季比赛相同的次数，总的修整时间是一样的，但对不同的赛程安排，均匀的修整时间要有利一些。因此，可以把修整时间的均匀性作为该指标的度量：</a:t>
            </a:r>
            <a:endPar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endParaRPr>
          </a:p>
          <a:p>
            <a:endParaRPr lang="en-US" altLang="zh-CN" sz="2400" dirty="0">
              <a:latin typeface="Times New Roman" panose="02020603050405020304" pitchFamily="18" charset="0"/>
              <a:ea typeface="华文新魏" panose="02010800040101010101" pitchFamily="2" charset="-122"/>
              <a:cs typeface="Times New Roman" panose="02020603050405020304" pitchFamily="18" charset="0"/>
            </a:endParaRPr>
          </a:p>
          <a:p>
            <a:endPar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endParaRPr>
          </a:p>
          <a:p>
            <a:endParaRPr lang="en-US" altLang="zh-CN" sz="2400" dirty="0">
              <a:latin typeface="Times New Roman" panose="02020603050405020304" pitchFamily="18" charset="0"/>
              <a:ea typeface="华文新魏" panose="02010800040101010101" pitchFamily="2" charset="-122"/>
              <a:cs typeface="Times New Roman" panose="02020603050405020304" pitchFamily="18" charset="0"/>
            </a:endParaRPr>
          </a:p>
          <a:p>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其中</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m</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是修整次数，</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ti</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是第</a:t>
            </a:r>
            <a:r>
              <a:rPr lang="en-US" altLang="zh-CN" sz="2400" dirty="0" err="1" smtClean="0">
                <a:latin typeface="Times New Roman" panose="02020603050405020304" pitchFamily="18" charset="0"/>
                <a:ea typeface="华文新魏" panose="02010800040101010101" pitchFamily="2" charset="-122"/>
                <a:cs typeface="Times New Roman" panose="02020603050405020304" pitchFamily="18" charset="0"/>
              </a:rPr>
              <a:t>i</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次修整时间长短。</a:t>
            </a:r>
            <a:endPar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endParaRPr>
          </a:p>
          <a:p>
            <a:r>
              <a:rPr lang="en-US" altLang="zh-CN" sz="2400" dirty="0">
                <a:latin typeface="Times New Roman" panose="02020603050405020304" pitchFamily="18" charset="0"/>
                <a:ea typeface="华文新魏" panose="02010800040101010101" pitchFamily="2" charset="-122"/>
                <a:cs typeface="Times New Roman" panose="02020603050405020304" pitchFamily="18" charset="0"/>
              </a:rPr>
              <a:t> </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                    </a:t>
            </a:r>
            <a:endParaRPr lang="zh-CN" altLang="en-US" sz="2400" dirty="0">
              <a:latin typeface="Times New Roman" panose="02020603050405020304" pitchFamily="18" charset="0"/>
              <a:ea typeface="华文新魏" panose="02010800040101010101" pitchFamily="2" charset="-122"/>
              <a:cs typeface="Times New Roman" panose="02020603050405020304" pitchFamily="18" charset="0"/>
            </a:endParaRPr>
          </a:p>
        </p:txBody>
      </p:sp>
      <p:graphicFrame>
        <p:nvGraphicFramePr>
          <p:cNvPr id="5" name="对象 4"/>
          <p:cNvGraphicFramePr>
            <a:graphicFrameLocks noChangeAspect="1"/>
          </p:cNvGraphicFramePr>
          <p:nvPr>
            <p:extLst>
              <p:ext uri="{D42A27DB-BD31-4B8C-83A1-F6EECF244321}">
                <p14:modId xmlns:p14="http://schemas.microsoft.com/office/powerpoint/2010/main" val="2987940170"/>
              </p:ext>
            </p:extLst>
          </p:nvPr>
        </p:nvGraphicFramePr>
        <p:xfrm>
          <a:off x="3743324" y="3294895"/>
          <a:ext cx="2280269" cy="962780"/>
        </p:xfrm>
        <a:graphic>
          <a:graphicData uri="http://schemas.openxmlformats.org/presentationml/2006/ole">
            <mc:AlternateContent xmlns:mc="http://schemas.openxmlformats.org/markup-compatibility/2006">
              <mc:Choice xmlns:v="urn:schemas-microsoft-com:vml" Requires="v">
                <p:oleObj spid="_x0000_s22548" name="Equation" r:id="rId3" imgW="1143000" imgH="482400" progId="Equation.DSMT4">
                  <p:embed/>
                </p:oleObj>
              </mc:Choice>
              <mc:Fallback>
                <p:oleObj name="Equation" r:id="rId3" imgW="1143000" imgH="482400" progId="Equation.DSMT4">
                  <p:embed/>
                  <p:pic>
                    <p:nvPicPr>
                      <p:cNvPr id="0" name=""/>
                      <p:cNvPicPr/>
                      <p:nvPr/>
                    </p:nvPicPr>
                    <p:blipFill>
                      <a:blip r:embed="rId4"/>
                      <a:stretch>
                        <a:fillRect/>
                      </a:stretch>
                    </p:blipFill>
                    <p:spPr>
                      <a:xfrm>
                        <a:off x="3743324" y="3294895"/>
                        <a:ext cx="2280269" cy="962780"/>
                      </a:xfrm>
                      <a:prstGeom prst="rect">
                        <a:avLst/>
                      </a:prstGeom>
                    </p:spPr>
                  </p:pic>
                </p:oleObj>
              </mc:Fallback>
            </mc:AlternateContent>
          </a:graphicData>
        </a:graphic>
      </p:graphicFrame>
    </p:spTree>
    <p:extLst>
      <p:ext uri="{BB962C8B-B14F-4D97-AF65-F5344CB8AC3E}">
        <p14:creationId xmlns:p14="http://schemas.microsoft.com/office/powerpoint/2010/main" val="2178575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par>
                                <p:cTn id="18" presetID="10" presetClass="entr" presetSubtype="0" fill="hold" nodeType="with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133475" y="942975"/>
            <a:ext cx="9182100" cy="461665"/>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3</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、比赛时段的影响：一般可以分为</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3</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个时段：下午、傍晚和夜晚</a:t>
            </a:r>
            <a:endParaRPr lang="zh-CN" altLang="en-US" sz="2400" dirty="0">
              <a:latin typeface="Times New Roman" panose="02020603050405020304" pitchFamily="18" charset="0"/>
              <a:ea typeface="华文新魏" panose="02010800040101010101" pitchFamily="2" charset="-122"/>
              <a:cs typeface="Times New Roman" panose="02020603050405020304" pitchFamily="18" charset="0"/>
            </a:endParaRPr>
          </a:p>
        </p:txBody>
      </p:sp>
      <p:sp>
        <p:nvSpPr>
          <p:cNvPr id="3" name="文本框 2"/>
          <p:cNvSpPr txBox="1"/>
          <p:nvPr/>
        </p:nvSpPr>
        <p:spPr>
          <a:xfrm>
            <a:off x="1133475" y="1657350"/>
            <a:ext cx="9182100" cy="1569660"/>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4</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、总行程的影响：总行程指标</a:t>
            </a:r>
            <a:endPar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endParaRPr>
          </a:p>
          <a:p>
            <a:endParaRPr lang="en-US" altLang="zh-CN" sz="2400" dirty="0">
              <a:latin typeface="Times New Roman" panose="02020603050405020304" pitchFamily="18" charset="0"/>
              <a:ea typeface="华文新魏" panose="02010800040101010101" pitchFamily="2" charset="-122"/>
              <a:cs typeface="Times New Roman" panose="02020603050405020304" pitchFamily="18" charset="0"/>
            </a:endParaRPr>
          </a:p>
          <a:p>
            <a:endPar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endParaRPr>
          </a:p>
          <a:p>
            <a:r>
              <a:rPr lang="en-US" altLang="zh-CN" sz="2400" dirty="0">
                <a:latin typeface="Times New Roman" panose="02020603050405020304" pitchFamily="18" charset="0"/>
                <a:ea typeface="华文新魏" panose="02010800040101010101" pitchFamily="2" charset="-122"/>
                <a:cs typeface="Times New Roman" panose="02020603050405020304" pitchFamily="18" charset="0"/>
              </a:rPr>
              <a:t> </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                   </a:t>
            </a:r>
            <a:endParaRPr lang="zh-CN" altLang="en-US" sz="2400" dirty="0">
              <a:latin typeface="Times New Roman" panose="02020603050405020304" pitchFamily="18" charset="0"/>
              <a:ea typeface="华文新魏" panose="02010800040101010101" pitchFamily="2" charset="-122"/>
              <a:cs typeface="Times New Roman" panose="02020603050405020304" pitchFamily="18" charset="0"/>
            </a:endParaRPr>
          </a:p>
        </p:txBody>
      </p:sp>
      <p:graphicFrame>
        <p:nvGraphicFramePr>
          <p:cNvPr id="4" name="对象 3"/>
          <p:cNvGraphicFramePr>
            <a:graphicFrameLocks noChangeAspect="1"/>
          </p:cNvGraphicFramePr>
          <p:nvPr>
            <p:extLst>
              <p:ext uri="{D42A27DB-BD31-4B8C-83A1-F6EECF244321}">
                <p14:modId xmlns:p14="http://schemas.microsoft.com/office/powerpoint/2010/main" val="718093329"/>
              </p:ext>
            </p:extLst>
          </p:nvPr>
        </p:nvGraphicFramePr>
        <p:xfrm>
          <a:off x="4156075" y="2149474"/>
          <a:ext cx="2213142" cy="955675"/>
        </p:xfrm>
        <a:graphic>
          <a:graphicData uri="http://schemas.openxmlformats.org/presentationml/2006/ole">
            <mc:AlternateContent xmlns:mc="http://schemas.openxmlformats.org/markup-compatibility/2006">
              <mc:Choice xmlns:v="urn:schemas-microsoft-com:vml" Requires="v">
                <p:oleObj spid="_x0000_s23571" name="Equation" r:id="rId3" imgW="1117440" imgH="482400" progId="Equation.DSMT4">
                  <p:embed/>
                </p:oleObj>
              </mc:Choice>
              <mc:Fallback>
                <p:oleObj name="Equation" r:id="rId3" imgW="1117440" imgH="482400" progId="Equation.DSMT4">
                  <p:embed/>
                  <p:pic>
                    <p:nvPicPr>
                      <p:cNvPr id="0" name=""/>
                      <p:cNvPicPr/>
                      <p:nvPr/>
                    </p:nvPicPr>
                    <p:blipFill>
                      <a:blip r:embed="rId4"/>
                      <a:stretch>
                        <a:fillRect/>
                      </a:stretch>
                    </p:blipFill>
                    <p:spPr>
                      <a:xfrm>
                        <a:off x="4156075" y="2149474"/>
                        <a:ext cx="2213142" cy="955675"/>
                      </a:xfrm>
                      <a:prstGeom prst="rect">
                        <a:avLst/>
                      </a:prstGeom>
                    </p:spPr>
                  </p:pic>
                </p:oleObj>
              </mc:Fallback>
            </mc:AlternateContent>
          </a:graphicData>
        </a:graphic>
      </p:graphicFrame>
      <p:sp>
        <p:nvSpPr>
          <p:cNvPr id="5" name="文本框 4"/>
          <p:cNvSpPr txBox="1"/>
          <p:nvPr/>
        </p:nvSpPr>
        <p:spPr>
          <a:xfrm>
            <a:off x="1133475" y="3409950"/>
            <a:ext cx="9182100" cy="2677656"/>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注：不同的人给出的评价因素一般是不一样的；这很正常。要注意的是</a:t>
            </a:r>
            <a:endPar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endParaRPr>
          </a:p>
          <a:p>
            <a:r>
              <a:rPr lang="en-US" altLang="zh-CN" sz="2400" dirty="0">
                <a:latin typeface="Times New Roman" panose="02020603050405020304" pitchFamily="18" charset="0"/>
                <a:ea typeface="华文新魏" panose="02010800040101010101" pitchFamily="2" charset="-122"/>
                <a:cs typeface="Times New Roman" panose="02020603050405020304" pitchFamily="18" charset="0"/>
              </a:rPr>
              <a:t> </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     1</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、最主要因素不要漏掉。本问题最主要因素是背对背。在各种网站上对背对背讨论的最多，抱怨也最多。漏掉这样的因素，说明没有搜集信息，仅凭主观考虑来确定因素。</a:t>
            </a:r>
            <a:endPar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endParaRPr>
          </a:p>
          <a:p>
            <a:r>
              <a:rPr lang="en-US" altLang="zh-CN" sz="2400" dirty="0">
                <a:latin typeface="Times New Roman" panose="02020603050405020304" pitchFamily="18" charset="0"/>
                <a:ea typeface="华文新魏" panose="02010800040101010101" pitchFamily="2" charset="-122"/>
                <a:cs typeface="Times New Roman" panose="02020603050405020304" pitchFamily="18" charset="0"/>
              </a:rPr>
              <a:t> </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     2</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、因素的给出要合理。</a:t>
            </a:r>
            <a:endPar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endParaRPr>
          </a:p>
          <a:p>
            <a:r>
              <a:rPr lang="en-US" altLang="zh-CN" sz="2400" dirty="0">
                <a:latin typeface="Times New Roman" panose="02020603050405020304" pitchFamily="18" charset="0"/>
                <a:ea typeface="华文新魏" panose="02010800040101010101" pitchFamily="2" charset="-122"/>
                <a:cs typeface="Times New Roman" panose="02020603050405020304" pitchFamily="18" charset="0"/>
              </a:rPr>
              <a:t> </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     3</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、因素的量化指标要合理。</a:t>
            </a:r>
            <a:endParaRPr lang="zh-CN" altLang="en-US" sz="2400" dirty="0">
              <a:latin typeface="Times New Roman" panose="02020603050405020304" pitchFamily="18" charset="0"/>
              <a:ea typeface="华文新魏" panose="02010800040101010101" pitchFamily="2" charset="-122"/>
              <a:cs typeface="Times New Roman" panose="02020603050405020304" pitchFamily="18" charset="0"/>
            </a:endParaRPr>
          </a:p>
        </p:txBody>
      </p:sp>
    </p:spTree>
    <p:extLst>
      <p:ext uri="{BB962C8B-B14F-4D97-AF65-F5344CB8AC3E}">
        <p14:creationId xmlns:p14="http://schemas.microsoft.com/office/powerpoint/2010/main" val="1082881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10"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5"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152525" y="885825"/>
            <a:ext cx="2895600" cy="461665"/>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2</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、决策矩阵的形成</a:t>
            </a:r>
            <a:endParaRPr lang="zh-CN" altLang="en-US" sz="2400" dirty="0">
              <a:latin typeface="Times New Roman" panose="02020603050405020304" pitchFamily="18" charset="0"/>
              <a:ea typeface="华文新魏" panose="02010800040101010101" pitchFamily="2" charset="-122"/>
              <a:cs typeface="Times New Roman" panose="02020603050405020304" pitchFamily="18" charset="0"/>
            </a:endParaRPr>
          </a:p>
        </p:txBody>
      </p:sp>
      <p:sp>
        <p:nvSpPr>
          <p:cNvPr id="3" name="文本框 2"/>
          <p:cNvSpPr txBox="1"/>
          <p:nvPr/>
        </p:nvSpPr>
        <p:spPr>
          <a:xfrm>
            <a:off x="1152525" y="1571625"/>
            <a:ext cx="9591675" cy="830997"/>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题目给出了</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NBA</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的年度赛程数据。根据这些数据可以计算出每个球队的各属性值，从而形成决策矩阵。</a:t>
            </a:r>
            <a:endParaRPr lang="zh-CN" altLang="en-US" sz="2400" dirty="0">
              <a:latin typeface="Times New Roman" panose="02020603050405020304" pitchFamily="18" charset="0"/>
              <a:ea typeface="华文新魏" panose="02010800040101010101" pitchFamily="2" charset="-122"/>
              <a:cs typeface="Times New Roman" panose="02020603050405020304" pitchFamily="18" charset="0"/>
            </a:endParaRPr>
          </a:p>
        </p:txBody>
      </p:sp>
      <p:sp>
        <p:nvSpPr>
          <p:cNvPr id="4" name="文本框 3"/>
          <p:cNvSpPr txBox="1"/>
          <p:nvPr/>
        </p:nvSpPr>
        <p:spPr>
          <a:xfrm>
            <a:off x="1152525" y="2667000"/>
            <a:ext cx="9591675" cy="1200329"/>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这里有一个数据整理问题，比如，日期不是</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10</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进制，不能作数值计算，应该作相应的转换；路程只给出城市到城市，没有距离，需要在网站上查询等。</a:t>
            </a:r>
            <a:endParaRPr lang="zh-CN" altLang="en-US" sz="2400" dirty="0">
              <a:latin typeface="Times New Roman" panose="02020603050405020304" pitchFamily="18" charset="0"/>
              <a:ea typeface="华文新魏" panose="02010800040101010101" pitchFamily="2" charset="-122"/>
              <a:cs typeface="Times New Roman" panose="02020603050405020304" pitchFamily="18" charset="0"/>
            </a:endParaRPr>
          </a:p>
        </p:txBody>
      </p:sp>
      <p:sp>
        <p:nvSpPr>
          <p:cNvPr id="5" name="文本框 4"/>
          <p:cNvSpPr txBox="1"/>
          <p:nvPr/>
        </p:nvSpPr>
        <p:spPr>
          <a:xfrm>
            <a:off x="1152525" y="4105275"/>
            <a:ext cx="3143250" cy="461665"/>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3</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、属性的权重的给出</a:t>
            </a:r>
            <a:endParaRPr lang="zh-CN" altLang="en-US" sz="2400" dirty="0">
              <a:latin typeface="Times New Roman" panose="02020603050405020304" pitchFamily="18" charset="0"/>
              <a:ea typeface="华文新魏" panose="02010800040101010101" pitchFamily="2" charset="-122"/>
              <a:cs typeface="Times New Roman" panose="02020603050405020304" pitchFamily="18" charset="0"/>
            </a:endParaRPr>
          </a:p>
        </p:txBody>
      </p:sp>
      <p:sp>
        <p:nvSpPr>
          <p:cNvPr id="6" name="文本框 5"/>
          <p:cNvSpPr txBox="1"/>
          <p:nvPr/>
        </p:nvSpPr>
        <p:spPr>
          <a:xfrm>
            <a:off x="1152525" y="4752975"/>
            <a:ext cx="9591675" cy="830997"/>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各属性对球队成绩的影响大小是不一样的，但难以量化，可以通过它们与成绩的相关性大体给出。</a:t>
            </a:r>
            <a:endParaRPr lang="zh-CN" altLang="en-US" sz="2400" dirty="0">
              <a:latin typeface="Times New Roman" panose="02020603050405020304" pitchFamily="18" charset="0"/>
              <a:ea typeface="华文新魏" panose="02010800040101010101" pitchFamily="2" charset="-122"/>
              <a:cs typeface="Times New Roman" panose="02020603050405020304" pitchFamily="18" charset="0"/>
            </a:endParaRPr>
          </a:p>
        </p:txBody>
      </p:sp>
    </p:spTree>
    <p:extLst>
      <p:ext uri="{BB962C8B-B14F-4D97-AF65-F5344CB8AC3E}">
        <p14:creationId xmlns:p14="http://schemas.microsoft.com/office/powerpoint/2010/main" val="1465267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181100" y="904875"/>
            <a:ext cx="8077200" cy="830997"/>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练习，利用熵权法和层次分析法给出数据中</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30</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个球队的赛程有利程度的排名。</a:t>
            </a:r>
            <a:endParaRPr lang="zh-CN" altLang="en-US" sz="2400" dirty="0">
              <a:latin typeface="Times New Roman" panose="02020603050405020304" pitchFamily="18" charset="0"/>
              <a:ea typeface="华文新魏" panose="02010800040101010101" pitchFamily="2" charset="-122"/>
              <a:cs typeface="Times New Roman" panose="02020603050405020304" pitchFamily="18" charset="0"/>
            </a:endParaRPr>
          </a:p>
        </p:txBody>
      </p:sp>
    </p:spTree>
    <p:extLst>
      <p:ext uri="{BB962C8B-B14F-4D97-AF65-F5344CB8AC3E}">
        <p14:creationId xmlns:p14="http://schemas.microsoft.com/office/powerpoint/2010/main" val="2745624081"/>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149532" y="754078"/>
            <a:ext cx="9605554" cy="4893647"/>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ctr">
              <a:spcAft>
                <a:spcPts val="0"/>
              </a:spcAft>
            </a:pPr>
            <a:r>
              <a:rPr lang="en-US" altLang="zh-CN" sz="2400" b="1" kern="100" dirty="0" smtClean="0">
                <a:latin typeface="Times New Roman" panose="02020603050405020304" pitchFamily="18" charset="0"/>
                <a:ea typeface="华文新魏" panose="02010800040101010101" pitchFamily="2" charset="-122"/>
                <a:cs typeface="Times New Roman" panose="02020603050405020304" pitchFamily="18" charset="0"/>
              </a:rPr>
              <a:t>2010D</a:t>
            </a:r>
            <a:r>
              <a:rPr lang="zh-CN" altLang="zh-CN" sz="2400" b="1" kern="100" dirty="0">
                <a:latin typeface="Times New Roman" panose="02020603050405020304" pitchFamily="18" charset="0"/>
                <a:ea typeface="华文新魏" panose="02010800040101010101" pitchFamily="2" charset="-122"/>
                <a:cs typeface="Times New Roman" panose="02020603050405020304" pitchFamily="18" charset="0"/>
              </a:rPr>
              <a:t>题</a:t>
            </a:r>
            <a:r>
              <a:rPr lang="en-US" altLang="zh-CN" sz="2400" b="1" kern="100" dirty="0">
                <a:latin typeface="Times New Roman" panose="02020603050405020304" pitchFamily="18" charset="0"/>
                <a:ea typeface="华文新魏" panose="02010800040101010101" pitchFamily="2" charset="-122"/>
                <a:cs typeface="Times New Roman" panose="02020603050405020304" pitchFamily="18" charset="0"/>
              </a:rPr>
              <a:t>  </a:t>
            </a:r>
            <a:r>
              <a:rPr lang="zh-CN" altLang="zh-CN" sz="2400" b="1" kern="100" dirty="0">
                <a:latin typeface="Times New Roman" panose="02020603050405020304" pitchFamily="18" charset="0"/>
                <a:ea typeface="华文新魏" panose="02010800040101010101" pitchFamily="2" charset="-122"/>
                <a:cs typeface="Times New Roman" panose="02020603050405020304" pitchFamily="18" charset="0"/>
              </a:rPr>
              <a:t>对学生宿舍设计方案的评价</a:t>
            </a:r>
            <a:endParaRPr lang="zh-CN" altLang="zh-CN" sz="2400" kern="100" dirty="0">
              <a:latin typeface="Times New Roman" panose="02020603050405020304" pitchFamily="18" charset="0"/>
              <a:ea typeface="华文新魏" panose="02010800040101010101" pitchFamily="2" charset="-122"/>
              <a:cs typeface="Times New Roman" panose="02020603050405020304" pitchFamily="18" charset="0"/>
            </a:endParaRPr>
          </a:p>
          <a:p>
            <a:pPr algn="just">
              <a:spcAft>
                <a:spcPts val="0"/>
              </a:spcAft>
            </a:pPr>
            <a:r>
              <a:rPr lang="en-US" altLang="zh-CN" sz="2400" kern="100" dirty="0">
                <a:latin typeface="Times New Roman" panose="02020603050405020304" pitchFamily="18" charset="0"/>
                <a:ea typeface="华文新魏" panose="02010800040101010101" pitchFamily="2" charset="-122"/>
                <a:cs typeface="Times New Roman" panose="02020603050405020304" pitchFamily="18" charset="0"/>
              </a:rPr>
              <a:t> </a:t>
            </a:r>
            <a:endParaRPr lang="zh-CN" altLang="zh-CN" sz="2400" kern="100" dirty="0">
              <a:latin typeface="Times New Roman" panose="02020603050405020304" pitchFamily="18" charset="0"/>
              <a:ea typeface="华文新魏" panose="02010800040101010101" pitchFamily="2" charset="-122"/>
              <a:cs typeface="Times New Roman" panose="02020603050405020304" pitchFamily="18" charset="0"/>
            </a:endParaRPr>
          </a:p>
          <a:p>
            <a:pPr indent="304800" algn="just">
              <a:spcAft>
                <a:spcPts val="0"/>
              </a:spcAft>
            </a:pPr>
            <a:r>
              <a:rPr lang="zh-CN" altLang="zh-CN" sz="2400" kern="100" dirty="0">
                <a:latin typeface="Times New Roman" panose="02020603050405020304" pitchFamily="18" charset="0"/>
                <a:ea typeface="华文新魏" panose="02010800040101010101" pitchFamily="2" charset="-122"/>
                <a:cs typeface="Times New Roman" panose="02020603050405020304" pitchFamily="18" charset="0"/>
              </a:rPr>
              <a:t>学生宿舍事关学生在校期间的生活品质</a:t>
            </a:r>
            <a:r>
              <a:rPr lang="en-US" altLang="zh-CN" sz="2400" kern="100" dirty="0">
                <a:latin typeface="Times New Roman" panose="02020603050405020304" pitchFamily="18" charset="0"/>
                <a:ea typeface="华文新魏" panose="02010800040101010101" pitchFamily="2" charset="-122"/>
                <a:cs typeface="Times New Roman" panose="02020603050405020304" pitchFamily="18" charset="0"/>
              </a:rPr>
              <a:t>, </a:t>
            </a:r>
            <a:r>
              <a:rPr lang="zh-CN" altLang="zh-CN" sz="2400" kern="100" dirty="0">
                <a:latin typeface="Times New Roman" panose="02020603050405020304" pitchFamily="18" charset="0"/>
                <a:ea typeface="华文新魏" panose="02010800040101010101" pitchFamily="2" charset="-122"/>
                <a:cs typeface="Times New Roman" panose="02020603050405020304" pitchFamily="18" charset="0"/>
              </a:rPr>
              <a:t>直接或间接地影响到学生的生活、学习和健康成长。学生宿舍的使用面积、布局和设施配置等的设计既要让学生生活舒适，也要方便管理</a:t>
            </a:r>
            <a:r>
              <a:rPr lang="en-US" altLang="zh-CN" sz="2400" kern="100" dirty="0">
                <a:latin typeface="Times New Roman" panose="02020603050405020304" pitchFamily="18" charset="0"/>
                <a:ea typeface="华文新魏" panose="02010800040101010101" pitchFamily="2" charset="-122"/>
                <a:cs typeface="Times New Roman" panose="02020603050405020304" pitchFamily="18" charset="0"/>
              </a:rPr>
              <a:t>, </a:t>
            </a:r>
            <a:r>
              <a:rPr lang="zh-CN" altLang="zh-CN" sz="2400" kern="100" dirty="0">
                <a:latin typeface="Times New Roman" panose="02020603050405020304" pitchFamily="18" charset="0"/>
                <a:ea typeface="华文新魏" panose="02010800040101010101" pitchFamily="2" charset="-122"/>
                <a:cs typeface="Times New Roman" panose="02020603050405020304" pitchFamily="18" charset="0"/>
              </a:rPr>
              <a:t>同时要考虑成本和收费的平衡</a:t>
            </a:r>
            <a:r>
              <a:rPr lang="en-US" altLang="zh-CN" sz="2400" kern="100" dirty="0">
                <a:latin typeface="Times New Roman" panose="02020603050405020304" pitchFamily="18" charset="0"/>
                <a:ea typeface="华文新魏" panose="02010800040101010101" pitchFamily="2" charset="-122"/>
                <a:cs typeface="Times New Roman" panose="02020603050405020304" pitchFamily="18" charset="0"/>
              </a:rPr>
              <a:t>, </a:t>
            </a:r>
            <a:r>
              <a:rPr lang="zh-CN" altLang="zh-CN" sz="2400" kern="100" dirty="0">
                <a:latin typeface="Times New Roman" panose="02020603050405020304" pitchFamily="18" charset="0"/>
                <a:ea typeface="华文新魏" panose="02010800040101010101" pitchFamily="2" charset="-122"/>
                <a:cs typeface="Times New Roman" panose="02020603050405020304" pitchFamily="18" charset="0"/>
              </a:rPr>
              <a:t>这些还与所在城市的地域、区位、文化习俗和经济发展水平有关。因此，学生宿舍的设计必须考虑经济性、舒适性和安全性等问题。</a:t>
            </a:r>
          </a:p>
          <a:p>
            <a:pPr algn="just">
              <a:spcAft>
                <a:spcPts val="0"/>
              </a:spcAft>
            </a:pPr>
            <a:r>
              <a:rPr lang="en-US" altLang="zh-CN" sz="2400" kern="100" dirty="0">
                <a:latin typeface="Times New Roman" panose="02020603050405020304" pitchFamily="18" charset="0"/>
                <a:ea typeface="华文新魏" panose="02010800040101010101" pitchFamily="2" charset="-122"/>
                <a:cs typeface="Times New Roman" panose="02020603050405020304" pitchFamily="18" charset="0"/>
              </a:rPr>
              <a:t>        </a:t>
            </a:r>
            <a:r>
              <a:rPr lang="zh-CN" altLang="zh-CN" sz="2400" kern="100" dirty="0">
                <a:latin typeface="Times New Roman" panose="02020603050405020304" pitchFamily="18" charset="0"/>
                <a:ea typeface="华文新魏" panose="02010800040101010101" pitchFamily="2" charset="-122"/>
                <a:cs typeface="Times New Roman" panose="02020603050405020304" pitchFamily="18" charset="0"/>
              </a:rPr>
              <a:t>经济性：建设成本、运行成本和收费标准等。</a:t>
            </a:r>
          </a:p>
          <a:p>
            <a:pPr algn="just">
              <a:spcAft>
                <a:spcPts val="0"/>
              </a:spcAft>
            </a:pPr>
            <a:r>
              <a:rPr lang="en-US" altLang="zh-CN" sz="2400" kern="100" dirty="0">
                <a:latin typeface="Times New Roman" panose="02020603050405020304" pitchFamily="18" charset="0"/>
                <a:ea typeface="华文新魏" panose="02010800040101010101" pitchFamily="2" charset="-122"/>
                <a:cs typeface="Times New Roman" panose="02020603050405020304" pitchFamily="18" charset="0"/>
              </a:rPr>
              <a:t>        </a:t>
            </a:r>
            <a:r>
              <a:rPr lang="zh-CN" altLang="zh-CN" sz="2400" kern="100" dirty="0">
                <a:latin typeface="Times New Roman" panose="02020603050405020304" pitchFamily="18" charset="0"/>
                <a:ea typeface="华文新魏" panose="02010800040101010101" pitchFamily="2" charset="-122"/>
                <a:cs typeface="Times New Roman" panose="02020603050405020304" pitchFamily="18" charset="0"/>
              </a:rPr>
              <a:t>舒适性：人均面积、使用方便、互不干扰、采光和通风等。</a:t>
            </a:r>
          </a:p>
          <a:p>
            <a:pPr algn="just">
              <a:spcAft>
                <a:spcPts val="0"/>
              </a:spcAft>
            </a:pPr>
            <a:r>
              <a:rPr lang="en-US" altLang="zh-CN" sz="2400" kern="100" dirty="0">
                <a:latin typeface="Times New Roman" panose="02020603050405020304" pitchFamily="18" charset="0"/>
                <a:ea typeface="华文新魏" panose="02010800040101010101" pitchFamily="2" charset="-122"/>
                <a:cs typeface="Times New Roman" panose="02020603050405020304" pitchFamily="18" charset="0"/>
              </a:rPr>
              <a:t>        </a:t>
            </a:r>
            <a:r>
              <a:rPr lang="zh-CN" altLang="zh-CN" sz="2400" kern="100" dirty="0">
                <a:latin typeface="Times New Roman" panose="02020603050405020304" pitchFamily="18" charset="0"/>
                <a:ea typeface="华文新魏" panose="02010800040101010101" pitchFamily="2" charset="-122"/>
                <a:cs typeface="Times New Roman" panose="02020603050405020304" pitchFamily="18" charset="0"/>
              </a:rPr>
              <a:t>安全性：人员疏散和防盗等。</a:t>
            </a:r>
          </a:p>
          <a:p>
            <a:pPr algn="just">
              <a:spcAft>
                <a:spcPts val="0"/>
              </a:spcAft>
            </a:pPr>
            <a:r>
              <a:rPr lang="en-US" altLang="zh-CN" sz="2400" kern="100" dirty="0">
                <a:latin typeface="Times New Roman" panose="02020603050405020304" pitchFamily="18" charset="0"/>
                <a:ea typeface="华文新魏" panose="02010800040101010101" pitchFamily="2" charset="-122"/>
                <a:cs typeface="Times New Roman" panose="02020603050405020304" pitchFamily="18" charset="0"/>
              </a:rPr>
              <a:t> </a:t>
            </a:r>
            <a:endParaRPr lang="zh-CN" altLang="zh-CN" sz="2400" kern="100" dirty="0">
              <a:latin typeface="Times New Roman" panose="02020603050405020304" pitchFamily="18" charset="0"/>
              <a:ea typeface="华文新魏" panose="02010800040101010101" pitchFamily="2" charset="-122"/>
              <a:cs typeface="Times New Roman" panose="02020603050405020304" pitchFamily="18" charset="0"/>
            </a:endParaRPr>
          </a:p>
          <a:p>
            <a:pPr indent="304800" algn="just">
              <a:spcAft>
                <a:spcPts val="0"/>
              </a:spcAft>
            </a:pPr>
            <a:r>
              <a:rPr lang="zh-CN" altLang="zh-CN" sz="2400" kern="100" dirty="0">
                <a:latin typeface="Times New Roman" panose="02020603050405020304" pitchFamily="18" charset="0"/>
                <a:ea typeface="华文新魏" panose="02010800040101010101" pitchFamily="2" charset="-122"/>
                <a:cs typeface="Times New Roman" panose="02020603050405020304" pitchFamily="18" charset="0"/>
              </a:rPr>
              <a:t>附件是四种比较典型的学生宿舍的设计方案。请你们用数学建模的方法就它们的经济性、舒适性和安全性作出综合量化评价和比较。</a:t>
            </a:r>
            <a:endParaRPr lang="zh-CN" altLang="zh-CN" sz="2400" kern="100" dirty="0">
              <a:effectLst/>
              <a:latin typeface="Times New Roman" panose="02020603050405020304" pitchFamily="18" charset="0"/>
              <a:ea typeface="华文新魏" panose="02010800040101010101" pitchFamily="2" charset="-122"/>
              <a:cs typeface="Times New Roman" panose="02020603050405020304" pitchFamily="18" charset="0"/>
            </a:endParaRPr>
          </a:p>
        </p:txBody>
      </p:sp>
    </p:spTree>
    <p:extLst>
      <p:ext uri="{BB962C8B-B14F-4D97-AF65-F5344CB8AC3E}">
        <p14:creationId xmlns:p14="http://schemas.microsoft.com/office/powerpoint/2010/main" val="359610841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2812" y="237363"/>
            <a:ext cx="8878359" cy="6420340"/>
          </a:xfrm>
          <a:prstGeom prst="rect">
            <a:avLst/>
          </a:prstGeom>
        </p:spPr>
      </p:pic>
    </p:spTree>
    <p:extLst>
      <p:ext uri="{BB962C8B-B14F-4D97-AF65-F5344CB8AC3E}">
        <p14:creationId xmlns:p14="http://schemas.microsoft.com/office/powerpoint/2010/main" val="318462922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3074" y="257874"/>
            <a:ext cx="8669354" cy="6269199"/>
          </a:xfrm>
          <a:prstGeom prst="rect">
            <a:avLst/>
          </a:prstGeom>
        </p:spPr>
      </p:pic>
    </p:spTree>
    <p:extLst>
      <p:ext uri="{BB962C8B-B14F-4D97-AF65-F5344CB8AC3E}">
        <p14:creationId xmlns:p14="http://schemas.microsoft.com/office/powerpoint/2010/main" val="33472940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p:cNvGraphicFramePr>
            <a:graphicFrameLocks noGrp="1"/>
          </p:cNvGraphicFramePr>
          <p:nvPr>
            <p:extLst>
              <p:ext uri="{D42A27DB-BD31-4B8C-83A1-F6EECF244321}">
                <p14:modId xmlns:p14="http://schemas.microsoft.com/office/powerpoint/2010/main" val="987356905"/>
              </p:ext>
            </p:extLst>
          </p:nvPr>
        </p:nvGraphicFramePr>
        <p:xfrm>
          <a:off x="4606833" y="618420"/>
          <a:ext cx="7045235" cy="1828800"/>
        </p:xfrm>
        <a:graphic>
          <a:graphicData uri="http://schemas.openxmlformats.org/drawingml/2006/table">
            <a:tbl>
              <a:tblPr firstRow="1" bandRow="1">
                <a:tableStyleId>{5C22544A-7EE6-4342-B048-85BDC9FD1C3A}</a:tableStyleId>
              </a:tblPr>
              <a:tblGrid>
                <a:gridCol w="2123440"/>
                <a:gridCol w="1866625"/>
                <a:gridCol w="1364696"/>
                <a:gridCol w="1690474"/>
              </a:tblGrid>
              <a:tr h="370840">
                <a:tc>
                  <a:txBody>
                    <a:bodyPr/>
                    <a:lstStyle/>
                    <a:p>
                      <a:pPr algn="ctr"/>
                      <a:endParaRPr lang="zh-CN" altLang="en-US" sz="2400" dirty="0">
                        <a:latin typeface="Times New Roman" panose="02020603050405020304" pitchFamily="18" charset="0"/>
                        <a:ea typeface="华文新魏" panose="02010800040101010101" pitchFamily="2" charset="-122"/>
                        <a:cs typeface="Times New Roman" panose="02020603050405020304" pitchFamily="18" charset="0"/>
                      </a:endParaRPr>
                    </a:p>
                  </a:txBody>
                  <a:tcPr/>
                </a:tc>
                <a:tc>
                  <a:txBody>
                    <a:bodyPr/>
                    <a:lstStyle/>
                    <a:p>
                      <a:pPr algn="ct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价格</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万元</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a:t>
                      </a:r>
                      <a:endParaRPr lang="zh-CN" altLang="en-US" sz="2400" dirty="0">
                        <a:latin typeface="Times New Roman" panose="02020603050405020304" pitchFamily="18" charset="0"/>
                        <a:ea typeface="华文新魏" panose="02010800040101010101" pitchFamily="2" charset="-122"/>
                        <a:cs typeface="Times New Roman" panose="02020603050405020304" pitchFamily="18" charset="0"/>
                      </a:endParaRPr>
                    </a:p>
                  </a:txBody>
                  <a:tcPr/>
                </a:tc>
                <a:tc>
                  <a:txBody>
                    <a:bodyPr/>
                    <a:lstStyle/>
                    <a:p>
                      <a:pPr algn="ct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性能</a:t>
                      </a:r>
                      <a:endParaRPr lang="zh-CN" altLang="en-US" sz="2400" dirty="0">
                        <a:latin typeface="Times New Roman" panose="02020603050405020304" pitchFamily="18" charset="0"/>
                        <a:ea typeface="华文新魏" panose="02010800040101010101" pitchFamily="2" charset="-122"/>
                        <a:cs typeface="Times New Roman" panose="02020603050405020304" pitchFamily="18" charset="0"/>
                      </a:endParaRPr>
                    </a:p>
                  </a:txBody>
                  <a:tcPr/>
                </a:tc>
                <a:tc>
                  <a:txBody>
                    <a:bodyPr/>
                    <a:lstStyle/>
                    <a:p>
                      <a:pPr algn="ct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款式</a:t>
                      </a:r>
                      <a:endParaRPr lang="zh-CN" altLang="en-US" sz="2400" dirty="0">
                        <a:latin typeface="Times New Roman" panose="02020603050405020304" pitchFamily="18" charset="0"/>
                        <a:ea typeface="华文新魏" panose="02010800040101010101" pitchFamily="2" charset="-122"/>
                        <a:cs typeface="Times New Roman" panose="02020603050405020304" pitchFamily="18" charset="0"/>
                      </a:endParaRPr>
                    </a:p>
                  </a:txBody>
                  <a:tcPr/>
                </a:tc>
              </a:tr>
              <a:tr h="370840">
                <a:tc>
                  <a:txBody>
                    <a:bodyPr/>
                    <a:lstStyle/>
                    <a:p>
                      <a:pPr algn="ct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车型</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1</a:t>
                      </a:r>
                      <a:endParaRPr lang="zh-CN" altLang="en-US" sz="2400" dirty="0">
                        <a:latin typeface="Times New Roman" panose="02020603050405020304" pitchFamily="18" charset="0"/>
                        <a:ea typeface="华文新魏" panose="02010800040101010101" pitchFamily="2" charset="-122"/>
                        <a:cs typeface="Times New Roman" panose="02020603050405020304" pitchFamily="18" charset="0"/>
                      </a:endParaRPr>
                    </a:p>
                  </a:txBody>
                  <a:tcPr/>
                </a:tc>
                <a:tc>
                  <a:txBody>
                    <a:bodyPr/>
                    <a:lstStyle/>
                    <a:p>
                      <a:pPr algn="ct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25</a:t>
                      </a:r>
                      <a:endParaRPr lang="zh-CN" altLang="en-US" sz="2400" dirty="0">
                        <a:latin typeface="Times New Roman" panose="02020603050405020304" pitchFamily="18" charset="0"/>
                        <a:ea typeface="华文新魏" panose="02010800040101010101" pitchFamily="2" charset="-122"/>
                        <a:cs typeface="Times New Roman" panose="02020603050405020304" pitchFamily="18" charset="0"/>
                      </a:endParaRPr>
                    </a:p>
                  </a:txBody>
                  <a:tcPr/>
                </a:tc>
                <a:tc>
                  <a:txBody>
                    <a:bodyPr/>
                    <a:lstStyle/>
                    <a:p>
                      <a:pPr algn="ct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9</a:t>
                      </a:r>
                      <a:endParaRPr lang="zh-CN" altLang="en-US" sz="2400" dirty="0">
                        <a:latin typeface="Times New Roman" panose="02020603050405020304" pitchFamily="18" charset="0"/>
                        <a:ea typeface="华文新魏" panose="02010800040101010101" pitchFamily="2" charset="-122"/>
                        <a:cs typeface="Times New Roman" panose="02020603050405020304" pitchFamily="18" charset="0"/>
                      </a:endParaRPr>
                    </a:p>
                  </a:txBody>
                  <a:tcPr/>
                </a:tc>
                <a:tc>
                  <a:txBody>
                    <a:bodyPr/>
                    <a:lstStyle/>
                    <a:p>
                      <a:pPr algn="ct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7</a:t>
                      </a:r>
                      <a:endParaRPr lang="zh-CN" altLang="en-US" sz="2400" dirty="0">
                        <a:latin typeface="Times New Roman" panose="02020603050405020304" pitchFamily="18" charset="0"/>
                        <a:ea typeface="华文新魏" panose="02010800040101010101" pitchFamily="2" charset="-122"/>
                        <a:cs typeface="Times New Roman" panose="02020603050405020304" pitchFamily="18" charset="0"/>
                      </a:endParaRPr>
                    </a:p>
                  </a:txBody>
                  <a:tcPr/>
                </a:tc>
              </a:tr>
              <a:tr h="370840">
                <a:tc>
                  <a:txBody>
                    <a:bodyPr/>
                    <a:lstStyle/>
                    <a:p>
                      <a:pPr algn="ct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车型</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2</a:t>
                      </a:r>
                      <a:endParaRPr lang="zh-CN" altLang="en-US" sz="2400" dirty="0">
                        <a:latin typeface="Times New Roman" panose="02020603050405020304" pitchFamily="18" charset="0"/>
                        <a:ea typeface="华文新魏" panose="02010800040101010101" pitchFamily="2" charset="-122"/>
                        <a:cs typeface="Times New Roman" panose="02020603050405020304" pitchFamily="18" charset="0"/>
                      </a:endParaRPr>
                    </a:p>
                  </a:txBody>
                  <a:tcPr/>
                </a:tc>
                <a:tc>
                  <a:txBody>
                    <a:bodyPr/>
                    <a:lstStyle/>
                    <a:p>
                      <a:pPr algn="ct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18</a:t>
                      </a:r>
                      <a:endParaRPr lang="zh-CN" altLang="en-US" sz="2400" dirty="0">
                        <a:latin typeface="Times New Roman" panose="02020603050405020304" pitchFamily="18" charset="0"/>
                        <a:ea typeface="华文新魏" panose="02010800040101010101" pitchFamily="2" charset="-122"/>
                        <a:cs typeface="Times New Roman" panose="02020603050405020304" pitchFamily="18" charset="0"/>
                      </a:endParaRPr>
                    </a:p>
                  </a:txBody>
                  <a:tcPr/>
                </a:tc>
                <a:tc>
                  <a:txBody>
                    <a:bodyPr/>
                    <a:lstStyle/>
                    <a:p>
                      <a:pPr algn="ct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7</a:t>
                      </a:r>
                      <a:endParaRPr lang="zh-CN" altLang="en-US" sz="2400" dirty="0">
                        <a:latin typeface="Times New Roman" panose="02020603050405020304" pitchFamily="18" charset="0"/>
                        <a:ea typeface="华文新魏" panose="02010800040101010101" pitchFamily="2" charset="-122"/>
                        <a:cs typeface="Times New Roman" panose="02020603050405020304" pitchFamily="18" charset="0"/>
                      </a:endParaRPr>
                    </a:p>
                  </a:txBody>
                  <a:tcPr/>
                </a:tc>
                <a:tc>
                  <a:txBody>
                    <a:bodyPr/>
                    <a:lstStyle/>
                    <a:p>
                      <a:pPr algn="ct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7</a:t>
                      </a:r>
                      <a:endParaRPr lang="zh-CN" altLang="en-US" sz="2400" dirty="0">
                        <a:latin typeface="Times New Roman" panose="02020603050405020304" pitchFamily="18" charset="0"/>
                        <a:ea typeface="华文新魏" panose="02010800040101010101" pitchFamily="2" charset="-122"/>
                        <a:cs typeface="Times New Roman" panose="02020603050405020304" pitchFamily="18" charset="0"/>
                      </a:endParaRPr>
                    </a:p>
                  </a:txBody>
                  <a:tcPr/>
                </a:tc>
              </a:tr>
              <a:tr h="370840">
                <a:tc>
                  <a:txBody>
                    <a:bodyPr/>
                    <a:lstStyle/>
                    <a:p>
                      <a:pPr algn="ct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车型</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3</a:t>
                      </a:r>
                      <a:endParaRPr lang="zh-CN" altLang="en-US" sz="2400" dirty="0">
                        <a:latin typeface="Times New Roman" panose="02020603050405020304" pitchFamily="18" charset="0"/>
                        <a:ea typeface="华文新魏" panose="02010800040101010101" pitchFamily="2" charset="-122"/>
                        <a:cs typeface="Times New Roman" panose="02020603050405020304" pitchFamily="18" charset="0"/>
                      </a:endParaRPr>
                    </a:p>
                  </a:txBody>
                  <a:tcPr/>
                </a:tc>
                <a:tc>
                  <a:txBody>
                    <a:bodyPr/>
                    <a:lstStyle/>
                    <a:p>
                      <a:pPr algn="ct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12</a:t>
                      </a:r>
                      <a:endParaRPr lang="zh-CN" altLang="en-US" sz="2400" dirty="0">
                        <a:latin typeface="Times New Roman" panose="02020603050405020304" pitchFamily="18" charset="0"/>
                        <a:ea typeface="华文新魏" panose="02010800040101010101" pitchFamily="2" charset="-122"/>
                        <a:cs typeface="Times New Roman" panose="02020603050405020304" pitchFamily="18" charset="0"/>
                      </a:endParaRPr>
                    </a:p>
                  </a:txBody>
                  <a:tcPr/>
                </a:tc>
                <a:tc>
                  <a:txBody>
                    <a:bodyPr/>
                    <a:lstStyle/>
                    <a:p>
                      <a:pPr algn="ct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5</a:t>
                      </a:r>
                      <a:endParaRPr lang="zh-CN" altLang="en-US" sz="2400" dirty="0">
                        <a:latin typeface="Times New Roman" panose="02020603050405020304" pitchFamily="18" charset="0"/>
                        <a:ea typeface="华文新魏" panose="02010800040101010101" pitchFamily="2" charset="-122"/>
                        <a:cs typeface="Times New Roman" panose="02020603050405020304" pitchFamily="18" charset="0"/>
                      </a:endParaRPr>
                    </a:p>
                  </a:txBody>
                  <a:tcPr/>
                </a:tc>
                <a:tc>
                  <a:txBody>
                    <a:bodyPr/>
                    <a:lstStyle/>
                    <a:p>
                      <a:pPr algn="ct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5</a:t>
                      </a:r>
                      <a:endParaRPr lang="zh-CN" altLang="en-US" sz="2400" dirty="0">
                        <a:latin typeface="Times New Roman" panose="02020603050405020304" pitchFamily="18" charset="0"/>
                        <a:ea typeface="华文新魏" panose="02010800040101010101" pitchFamily="2" charset="-122"/>
                        <a:cs typeface="Times New Roman" panose="02020603050405020304" pitchFamily="18" charset="0"/>
                      </a:endParaRPr>
                    </a:p>
                  </a:txBody>
                  <a:tcPr/>
                </a:tc>
              </a:tr>
            </a:tbl>
          </a:graphicData>
        </a:graphic>
      </p:graphicFrame>
      <p:sp>
        <p:nvSpPr>
          <p:cNvPr id="3" name="文本框 2"/>
          <p:cNvSpPr txBox="1"/>
          <p:nvPr/>
        </p:nvSpPr>
        <p:spPr>
          <a:xfrm>
            <a:off x="748937" y="818605"/>
            <a:ext cx="3770812" cy="461665"/>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数据矩阵的分析和预处理</a:t>
            </a:r>
            <a:endParaRPr lang="zh-CN" altLang="en-US" sz="2400" dirty="0">
              <a:latin typeface="Times New Roman" panose="02020603050405020304" pitchFamily="18" charset="0"/>
              <a:ea typeface="华文新魏" panose="02010800040101010101" pitchFamily="2" charset="-122"/>
              <a:cs typeface="Times New Roman" panose="02020603050405020304" pitchFamily="18" charset="0"/>
            </a:endParaRPr>
          </a:p>
        </p:txBody>
      </p:sp>
      <p:sp>
        <p:nvSpPr>
          <p:cNvPr id="4" name="文本框 3"/>
          <p:cNvSpPr txBox="1"/>
          <p:nvPr/>
        </p:nvSpPr>
        <p:spPr>
          <a:xfrm>
            <a:off x="748937" y="1428206"/>
            <a:ext cx="3770812" cy="2308324"/>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1</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、数据矩阵中的属性，有的越小越理想，如车的价格；这样的属性称为</a:t>
            </a:r>
            <a:r>
              <a:rPr lang="zh-CN" altLang="en-US" sz="2400" u="sng" dirty="0" smtClean="0">
                <a:latin typeface="Times New Roman" panose="02020603050405020304" pitchFamily="18" charset="0"/>
                <a:ea typeface="华文新魏" panose="02010800040101010101" pitchFamily="2" charset="-122"/>
                <a:cs typeface="Times New Roman" panose="02020603050405020304" pitchFamily="18" charset="0"/>
              </a:rPr>
              <a:t>费用型属性</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。有的越大越理想，如车的性能；这样的属性称为</a:t>
            </a:r>
            <a:r>
              <a:rPr lang="zh-CN" altLang="en-US" sz="2400" u="sng" dirty="0" smtClean="0">
                <a:latin typeface="Times New Roman" panose="02020603050405020304" pitchFamily="18" charset="0"/>
                <a:ea typeface="华文新魏" panose="02010800040101010101" pitchFamily="2" charset="-122"/>
                <a:cs typeface="Times New Roman" panose="02020603050405020304" pitchFamily="18" charset="0"/>
              </a:rPr>
              <a:t>效益型属性</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a:t>
            </a:r>
            <a:endParaRPr lang="zh-CN" altLang="en-US" sz="2400" dirty="0">
              <a:latin typeface="Times New Roman" panose="02020603050405020304" pitchFamily="18" charset="0"/>
              <a:ea typeface="华文新魏" panose="02010800040101010101" pitchFamily="2" charset="-122"/>
              <a:cs typeface="Times New Roman" panose="02020603050405020304" pitchFamily="18" charset="0"/>
            </a:endParaRPr>
          </a:p>
        </p:txBody>
      </p:sp>
      <p:sp>
        <p:nvSpPr>
          <p:cNvPr id="5" name="文本框 4"/>
          <p:cNvSpPr txBox="1"/>
          <p:nvPr/>
        </p:nvSpPr>
        <p:spPr>
          <a:xfrm>
            <a:off x="748937" y="3857897"/>
            <a:ext cx="5390606" cy="1569660"/>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在进行决策前应将不同的属性的类型统一起来，例如，将决策矩阵</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A</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的各属性统一变换成效益型属性。可以通过将费用型属性取倒数得到。新的决策矩阵为</a:t>
            </a:r>
            <a:endParaRPr lang="zh-CN" altLang="en-US" sz="2400" dirty="0">
              <a:latin typeface="Times New Roman" panose="02020603050405020304" pitchFamily="18" charset="0"/>
              <a:ea typeface="华文新魏" panose="02010800040101010101" pitchFamily="2" charset="-122"/>
              <a:cs typeface="Times New Roman" panose="02020603050405020304" pitchFamily="18" charset="0"/>
            </a:endParaRPr>
          </a:p>
        </p:txBody>
      </p:sp>
      <p:graphicFrame>
        <p:nvGraphicFramePr>
          <p:cNvPr id="6" name="对象 5"/>
          <p:cNvGraphicFramePr>
            <a:graphicFrameLocks noChangeAspect="1"/>
          </p:cNvGraphicFramePr>
          <p:nvPr>
            <p:extLst>
              <p:ext uri="{D42A27DB-BD31-4B8C-83A1-F6EECF244321}">
                <p14:modId xmlns:p14="http://schemas.microsoft.com/office/powerpoint/2010/main" val="4029439043"/>
              </p:ext>
            </p:extLst>
          </p:nvPr>
        </p:nvGraphicFramePr>
        <p:xfrm>
          <a:off x="6910388" y="3936289"/>
          <a:ext cx="2373312" cy="1412875"/>
        </p:xfrm>
        <a:graphic>
          <a:graphicData uri="http://schemas.openxmlformats.org/presentationml/2006/ole">
            <mc:AlternateContent xmlns:mc="http://schemas.openxmlformats.org/markup-compatibility/2006">
              <mc:Choice xmlns:v="urn:schemas-microsoft-com:vml" Requires="v">
                <p:oleObj spid="_x0000_s2200" name="Equation" r:id="rId3" imgW="1193760" imgH="711000" progId="Equation.DSMT4">
                  <p:embed/>
                </p:oleObj>
              </mc:Choice>
              <mc:Fallback>
                <p:oleObj name="Equation" r:id="rId3" imgW="1193760" imgH="711000" progId="Equation.DSMT4">
                  <p:embed/>
                  <p:pic>
                    <p:nvPicPr>
                      <p:cNvPr id="0" name=""/>
                      <p:cNvPicPr/>
                      <p:nvPr/>
                    </p:nvPicPr>
                    <p:blipFill>
                      <a:blip r:embed="rId4"/>
                      <a:stretch>
                        <a:fillRect/>
                      </a:stretch>
                    </p:blipFill>
                    <p:spPr>
                      <a:xfrm>
                        <a:off x="6910388" y="3936289"/>
                        <a:ext cx="2373312" cy="1412875"/>
                      </a:xfrm>
                      <a:prstGeom prst="rect">
                        <a:avLst/>
                      </a:prstGeom>
                    </p:spPr>
                  </p:pic>
                </p:oleObj>
              </mc:Fallback>
            </mc:AlternateContent>
          </a:graphicData>
        </a:graphic>
      </p:graphicFrame>
    </p:spTree>
    <p:extLst>
      <p:ext uri="{BB962C8B-B14F-4D97-AF65-F5344CB8AC3E}">
        <p14:creationId xmlns:p14="http://schemas.microsoft.com/office/powerpoint/2010/main" val="1492015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18309" y="591400"/>
            <a:ext cx="2264228" cy="461665"/>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1</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、数据的采集</a:t>
            </a:r>
            <a:endParaRPr lang="zh-CN" altLang="en-US" sz="2400" dirty="0">
              <a:latin typeface="Times New Roman" panose="02020603050405020304" pitchFamily="18" charset="0"/>
              <a:ea typeface="华文新魏" panose="02010800040101010101" pitchFamily="2" charset="-122"/>
              <a:cs typeface="Times New Roman" panose="02020603050405020304" pitchFamily="18" charset="0"/>
            </a:endParaRPr>
          </a:p>
        </p:txBody>
      </p:sp>
      <p:sp>
        <p:nvSpPr>
          <p:cNvPr id="3" name="矩形 2"/>
          <p:cNvSpPr/>
          <p:nvPr/>
        </p:nvSpPr>
        <p:spPr>
          <a:xfrm>
            <a:off x="1314993" y="1120562"/>
            <a:ext cx="8874036" cy="1569660"/>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just">
              <a:spcAft>
                <a:spcPts val="0"/>
              </a:spcAft>
            </a:pPr>
            <a:r>
              <a:rPr lang="zh-CN" altLang="en-US" sz="2400" kern="100" dirty="0" smtClean="0">
                <a:latin typeface="Times New Roman" panose="02020603050405020304" pitchFamily="18" charset="0"/>
                <a:ea typeface="华文新魏" panose="02010800040101010101" pitchFamily="2" charset="-122"/>
                <a:cs typeface="Times New Roman" panose="02020603050405020304" pitchFamily="18" charset="0"/>
              </a:rPr>
              <a:t>根据题目的要求，对</a:t>
            </a:r>
            <a:r>
              <a:rPr lang="en-US" altLang="zh-CN" sz="2400" kern="100" dirty="0" smtClean="0">
                <a:latin typeface="Times New Roman" panose="02020603050405020304" pitchFamily="18" charset="0"/>
                <a:ea typeface="华文新魏" panose="02010800040101010101" pitchFamily="2" charset="-122"/>
                <a:cs typeface="Times New Roman" panose="02020603050405020304" pitchFamily="18" charset="0"/>
              </a:rPr>
              <a:t>4</a:t>
            </a:r>
            <a:r>
              <a:rPr lang="zh-CN" altLang="en-US" sz="2400" kern="100" dirty="0" smtClean="0">
                <a:latin typeface="Times New Roman" panose="02020603050405020304" pitchFamily="18" charset="0"/>
                <a:ea typeface="华文新魏" panose="02010800040101010101" pitchFamily="2" charset="-122"/>
                <a:cs typeface="Times New Roman" panose="02020603050405020304" pitchFamily="18" charset="0"/>
              </a:rPr>
              <a:t>种设计方案的比较基于以下指标：</a:t>
            </a:r>
            <a:endParaRPr lang="en-US" altLang="zh-CN" sz="2400" kern="100" dirty="0" smtClean="0">
              <a:latin typeface="Times New Roman" panose="02020603050405020304" pitchFamily="18" charset="0"/>
              <a:ea typeface="华文新魏" panose="02010800040101010101" pitchFamily="2" charset="-122"/>
              <a:cs typeface="Times New Roman" panose="02020603050405020304" pitchFamily="18" charset="0"/>
            </a:endParaRPr>
          </a:p>
          <a:p>
            <a:pPr algn="just">
              <a:spcAft>
                <a:spcPts val="0"/>
              </a:spcAft>
            </a:pPr>
            <a:r>
              <a:rPr lang="en-US" altLang="zh-CN" sz="2400" kern="100" dirty="0" smtClean="0">
                <a:latin typeface="Times New Roman" panose="02020603050405020304" pitchFamily="18" charset="0"/>
                <a:ea typeface="华文新魏" panose="02010800040101010101" pitchFamily="2" charset="-122"/>
                <a:cs typeface="Times New Roman" panose="02020603050405020304" pitchFamily="18" charset="0"/>
              </a:rPr>
              <a:t>        </a:t>
            </a:r>
            <a:r>
              <a:rPr lang="zh-CN" altLang="zh-CN" sz="2400" kern="100" dirty="0" smtClean="0">
                <a:latin typeface="Times New Roman" panose="02020603050405020304" pitchFamily="18" charset="0"/>
                <a:ea typeface="华文新魏" panose="02010800040101010101" pitchFamily="2" charset="-122"/>
                <a:cs typeface="Times New Roman" panose="02020603050405020304" pitchFamily="18" charset="0"/>
              </a:rPr>
              <a:t>经济性</a:t>
            </a:r>
            <a:r>
              <a:rPr lang="zh-CN" altLang="zh-CN" sz="2400" kern="100" dirty="0">
                <a:latin typeface="Times New Roman" panose="02020603050405020304" pitchFamily="18" charset="0"/>
                <a:ea typeface="华文新魏" panose="02010800040101010101" pitchFamily="2" charset="-122"/>
                <a:cs typeface="Times New Roman" panose="02020603050405020304" pitchFamily="18" charset="0"/>
              </a:rPr>
              <a:t>：建设成本、运行成本和收费标准等。</a:t>
            </a:r>
          </a:p>
          <a:p>
            <a:pPr algn="just">
              <a:spcAft>
                <a:spcPts val="0"/>
              </a:spcAft>
            </a:pPr>
            <a:r>
              <a:rPr lang="en-US" altLang="zh-CN" sz="2400" kern="100" dirty="0">
                <a:latin typeface="Times New Roman" panose="02020603050405020304" pitchFamily="18" charset="0"/>
                <a:ea typeface="华文新魏" panose="02010800040101010101" pitchFamily="2" charset="-122"/>
                <a:cs typeface="Times New Roman" panose="02020603050405020304" pitchFamily="18" charset="0"/>
              </a:rPr>
              <a:t>        </a:t>
            </a:r>
            <a:r>
              <a:rPr lang="zh-CN" altLang="zh-CN" sz="2400" kern="100" dirty="0">
                <a:latin typeface="Times New Roman" panose="02020603050405020304" pitchFamily="18" charset="0"/>
                <a:ea typeface="华文新魏" panose="02010800040101010101" pitchFamily="2" charset="-122"/>
                <a:cs typeface="Times New Roman" panose="02020603050405020304" pitchFamily="18" charset="0"/>
              </a:rPr>
              <a:t>舒适性：人均面积、使用方便、互不干扰、采光和通风等。</a:t>
            </a:r>
          </a:p>
          <a:p>
            <a:pPr algn="just">
              <a:spcAft>
                <a:spcPts val="0"/>
              </a:spcAft>
            </a:pPr>
            <a:r>
              <a:rPr lang="en-US" altLang="zh-CN" sz="2400" kern="100" dirty="0">
                <a:latin typeface="Times New Roman" panose="02020603050405020304" pitchFamily="18" charset="0"/>
                <a:ea typeface="华文新魏" panose="02010800040101010101" pitchFamily="2" charset="-122"/>
                <a:cs typeface="Times New Roman" panose="02020603050405020304" pitchFamily="18" charset="0"/>
              </a:rPr>
              <a:t>        </a:t>
            </a:r>
            <a:r>
              <a:rPr lang="zh-CN" altLang="zh-CN" sz="2400" kern="100" dirty="0">
                <a:latin typeface="Times New Roman" panose="02020603050405020304" pitchFamily="18" charset="0"/>
                <a:ea typeface="华文新魏" panose="02010800040101010101" pitchFamily="2" charset="-122"/>
                <a:cs typeface="Times New Roman" panose="02020603050405020304" pitchFamily="18" charset="0"/>
              </a:rPr>
              <a:t>安全性：人员疏散和防盗等。</a:t>
            </a:r>
            <a:endParaRPr lang="zh-CN" altLang="zh-CN" sz="2400" kern="100" dirty="0">
              <a:latin typeface="Times New Roman" panose="02020603050405020304" pitchFamily="18" charset="0"/>
              <a:ea typeface="华文新魏" panose="02010800040101010101" pitchFamily="2" charset="-122"/>
              <a:cs typeface="Times New Roman" panose="02020603050405020304" pitchFamily="18" charset="0"/>
            </a:endParaRPr>
          </a:p>
        </p:txBody>
      </p:sp>
      <p:sp>
        <p:nvSpPr>
          <p:cNvPr id="4" name="文本框 3"/>
          <p:cNvSpPr txBox="1"/>
          <p:nvPr/>
        </p:nvSpPr>
        <p:spPr>
          <a:xfrm>
            <a:off x="1314993" y="2812031"/>
            <a:ext cx="8874036" cy="1200329"/>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问题在于，这些指标有些可以直接得到，如人均面积；而大部分无法直接得到，如互不干扰和通风等，需要由图纸给出的直接数据分析出来。即需要建立各指标与实际测量数据的量化关系。</a:t>
            </a:r>
            <a:endParaRPr lang="zh-CN" altLang="en-US" sz="2400" dirty="0">
              <a:latin typeface="Times New Roman" panose="02020603050405020304" pitchFamily="18" charset="0"/>
              <a:ea typeface="华文新魏" panose="02010800040101010101" pitchFamily="2" charset="-122"/>
              <a:cs typeface="Times New Roman" panose="02020603050405020304" pitchFamily="18" charset="0"/>
            </a:endParaRPr>
          </a:p>
        </p:txBody>
      </p:sp>
      <p:sp>
        <p:nvSpPr>
          <p:cNvPr id="5" name="文本框 4"/>
          <p:cNvSpPr txBox="1"/>
          <p:nvPr/>
        </p:nvSpPr>
        <p:spPr>
          <a:xfrm>
            <a:off x="1314993" y="4108043"/>
            <a:ext cx="1828801" cy="461665"/>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经济性指标</a:t>
            </a:r>
            <a:endParaRPr lang="zh-CN" altLang="en-US" sz="2400" dirty="0">
              <a:latin typeface="Times New Roman" panose="02020603050405020304" pitchFamily="18" charset="0"/>
              <a:ea typeface="华文新魏" panose="02010800040101010101" pitchFamily="2" charset="-122"/>
              <a:cs typeface="Times New Roman" panose="02020603050405020304" pitchFamily="18" charset="0"/>
            </a:endParaRPr>
          </a:p>
        </p:txBody>
      </p:sp>
      <p:sp>
        <p:nvSpPr>
          <p:cNvPr id="6" name="文本框 5"/>
          <p:cNvSpPr txBox="1"/>
          <p:nvPr/>
        </p:nvSpPr>
        <p:spPr>
          <a:xfrm>
            <a:off x="1314993" y="4682808"/>
            <a:ext cx="8874036" cy="1569660"/>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建设成本：由于各方案没有给出具体的成本数据，可以认为</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4</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种方案的相同结构的单位成本是一样的，如房间成本、楼梯成本和卫生间成本和走廊成本等对应相等。这些部分的成本的比可以从网上查找。最简单的假设是成本与面积成正比。</a:t>
            </a:r>
            <a:endParaRPr lang="zh-CN" altLang="en-US" sz="2400" dirty="0">
              <a:latin typeface="Times New Roman" panose="02020603050405020304" pitchFamily="18" charset="0"/>
              <a:ea typeface="华文新魏" panose="02010800040101010101" pitchFamily="2" charset="-122"/>
              <a:cs typeface="Times New Roman" panose="02020603050405020304" pitchFamily="18" charset="0"/>
            </a:endParaRPr>
          </a:p>
        </p:txBody>
      </p:sp>
    </p:spTree>
    <p:extLst>
      <p:ext uri="{BB962C8B-B14F-4D97-AF65-F5344CB8AC3E}">
        <p14:creationId xmlns:p14="http://schemas.microsoft.com/office/powerpoint/2010/main" val="3732488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166949" y="775063"/>
            <a:ext cx="9309462" cy="461665"/>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注：由于是比较问题，我们应该计算人均建设成本。</a:t>
            </a:r>
            <a:endParaRPr lang="zh-CN" altLang="en-US" sz="2400" dirty="0">
              <a:latin typeface="Times New Roman" panose="02020603050405020304" pitchFamily="18" charset="0"/>
              <a:ea typeface="华文新魏" panose="02010800040101010101" pitchFamily="2" charset="-122"/>
              <a:cs typeface="Times New Roman" panose="02020603050405020304" pitchFamily="18" charset="0"/>
            </a:endParaRPr>
          </a:p>
        </p:txBody>
      </p:sp>
      <p:sp>
        <p:nvSpPr>
          <p:cNvPr id="3" name="文本框 2"/>
          <p:cNvSpPr txBox="1"/>
          <p:nvPr/>
        </p:nvSpPr>
        <p:spPr>
          <a:xfrm>
            <a:off x="1175657" y="1419497"/>
            <a:ext cx="9300754" cy="461665"/>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运行成本：</a:t>
            </a:r>
            <a:endParaRPr lang="zh-CN" altLang="en-US" sz="2400" dirty="0">
              <a:latin typeface="Times New Roman" panose="02020603050405020304" pitchFamily="18" charset="0"/>
              <a:ea typeface="华文新魏" panose="02010800040101010101" pitchFamily="2" charset="-122"/>
              <a:cs typeface="Times New Roman" panose="02020603050405020304" pitchFamily="18" charset="0"/>
            </a:endParaRPr>
          </a:p>
        </p:txBody>
      </p:sp>
      <p:sp>
        <p:nvSpPr>
          <p:cNvPr id="4" name="文本框 3"/>
          <p:cNvSpPr txBox="1"/>
          <p:nvPr/>
        </p:nvSpPr>
        <p:spPr>
          <a:xfrm>
            <a:off x="1175657" y="2011680"/>
            <a:ext cx="9300754" cy="830997"/>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收费标准：可以查阅收费标准。一般可以假设收费标准与人均建筑面积或人均居住面积成比例。</a:t>
            </a:r>
            <a:endParaRPr lang="zh-CN" altLang="en-US" sz="2400" dirty="0">
              <a:latin typeface="Times New Roman" panose="02020603050405020304" pitchFamily="18" charset="0"/>
              <a:ea typeface="华文新魏" panose="02010800040101010101" pitchFamily="2" charset="-122"/>
              <a:cs typeface="Times New Roman" panose="02020603050405020304" pitchFamily="18" charset="0"/>
            </a:endParaRPr>
          </a:p>
        </p:txBody>
      </p:sp>
      <p:sp>
        <p:nvSpPr>
          <p:cNvPr id="5" name="文本框 4"/>
          <p:cNvSpPr txBox="1"/>
          <p:nvPr/>
        </p:nvSpPr>
        <p:spPr>
          <a:xfrm>
            <a:off x="1166949" y="3013166"/>
            <a:ext cx="1706880" cy="461665"/>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舒适性指标</a:t>
            </a:r>
            <a:endParaRPr lang="zh-CN" altLang="en-US" sz="2400" dirty="0">
              <a:latin typeface="Times New Roman" panose="02020603050405020304" pitchFamily="18" charset="0"/>
              <a:ea typeface="华文新魏" panose="02010800040101010101" pitchFamily="2" charset="-122"/>
              <a:cs typeface="Times New Roman" panose="02020603050405020304" pitchFamily="18" charset="0"/>
            </a:endParaRPr>
          </a:p>
        </p:txBody>
      </p:sp>
      <p:sp>
        <p:nvSpPr>
          <p:cNvPr id="6" name="文本框 5"/>
          <p:cNvSpPr txBox="1"/>
          <p:nvPr/>
        </p:nvSpPr>
        <p:spPr>
          <a:xfrm>
            <a:off x="1175658" y="3579223"/>
            <a:ext cx="2342606" cy="461665"/>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人均使用面积：</a:t>
            </a:r>
            <a:endParaRPr lang="zh-CN" altLang="en-US" sz="2400" dirty="0">
              <a:latin typeface="Times New Roman" panose="02020603050405020304" pitchFamily="18" charset="0"/>
              <a:ea typeface="华文新魏" panose="02010800040101010101" pitchFamily="2" charset="-122"/>
              <a:cs typeface="Times New Roman" panose="02020603050405020304" pitchFamily="18" charset="0"/>
            </a:endParaRPr>
          </a:p>
        </p:txBody>
      </p:sp>
      <p:sp>
        <p:nvSpPr>
          <p:cNvPr id="7" name="文本框 6"/>
          <p:cNvSpPr txBox="1"/>
          <p:nvPr/>
        </p:nvSpPr>
        <p:spPr>
          <a:xfrm>
            <a:off x="1175657" y="4145280"/>
            <a:ext cx="4876800" cy="461665"/>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采光：房间面积和窗的面积的比值</a:t>
            </a:r>
            <a:endParaRPr lang="zh-CN" altLang="en-US" sz="2400" dirty="0">
              <a:latin typeface="Times New Roman" panose="02020603050405020304" pitchFamily="18" charset="0"/>
              <a:ea typeface="华文新魏" panose="02010800040101010101" pitchFamily="2" charset="-122"/>
              <a:cs typeface="Times New Roman" panose="02020603050405020304" pitchFamily="18" charset="0"/>
            </a:endParaRPr>
          </a:p>
        </p:txBody>
      </p:sp>
      <p:sp>
        <p:nvSpPr>
          <p:cNvPr id="8" name="文本框 7"/>
          <p:cNvSpPr txBox="1"/>
          <p:nvPr/>
        </p:nvSpPr>
        <p:spPr>
          <a:xfrm>
            <a:off x="1175657" y="4746171"/>
            <a:ext cx="3744686" cy="461665"/>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通风条件：人均门窗面积</a:t>
            </a:r>
            <a:endParaRPr lang="zh-CN" altLang="en-US" sz="2400" dirty="0">
              <a:latin typeface="Times New Roman" panose="02020603050405020304" pitchFamily="18" charset="0"/>
              <a:ea typeface="华文新魏" panose="02010800040101010101" pitchFamily="2" charset="-122"/>
              <a:cs typeface="Times New Roman" panose="02020603050405020304" pitchFamily="18" charset="0"/>
            </a:endParaRPr>
          </a:p>
        </p:txBody>
      </p:sp>
      <p:sp>
        <p:nvSpPr>
          <p:cNvPr id="9" name="文本框 8"/>
          <p:cNvSpPr txBox="1"/>
          <p:nvPr/>
        </p:nvSpPr>
        <p:spPr>
          <a:xfrm>
            <a:off x="1175657" y="5294811"/>
            <a:ext cx="3744686" cy="461665"/>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其他类推</a:t>
            </a:r>
            <a:endParaRPr lang="zh-CN" altLang="en-US" sz="2400" dirty="0">
              <a:latin typeface="Times New Roman" panose="02020603050405020304" pitchFamily="18" charset="0"/>
              <a:ea typeface="华文新魏" panose="02010800040101010101" pitchFamily="2" charset="-122"/>
              <a:cs typeface="Times New Roman" panose="02020603050405020304" pitchFamily="18" charset="0"/>
            </a:endParaRPr>
          </a:p>
        </p:txBody>
      </p:sp>
    </p:spTree>
    <p:extLst>
      <p:ext uri="{BB962C8B-B14F-4D97-AF65-F5344CB8AC3E}">
        <p14:creationId xmlns:p14="http://schemas.microsoft.com/office/powerpoint/2010/main" val="2673505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fade">
                                      <p:cBhvr>
                                        <p:cTn id="37" dur="500"/>
                                        <p:tgtEl>
                                          <p:spTgt spid="8"/>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9"/>
                                        </p:tgtEl>
                                        <p:attrNameLst>
                                          <p:attrName>style.visibility</p:attrName>
                                        </p:attrNameLst>
                                      </p:cBhvr>
                                      <p:to>
                                        <p:strVal val="visible"/>
                                      </p:to>
                                    </p:set>
                                    <p:animEffect transition="in" filter="fade">
                                      <p:cBhvr>
                                        <p:cTn id="4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7" grpId="0" animBg="1"/>
      <p:bldP spid="8" grpId="0" animBg="1"/>
      <p:bldP spid="9"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992777" y="818606"/>
            <a:ext cx="8464732" cy="461665"/>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注</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1</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：这些指标，每个人定义的有差异，一般要使人感觉合理；</a:t>
            </a:r>
            <a:endParaRPr lang="zh-CN" altLang="en-US" sz="2400" dirty="0">
              <a:latin typeface="Times New Roman" panose="02020603050405020304" pitchFamily="18" charset="0"/>
              <a:ea typeface="华文新魏" panose="02010800040101010101" pitchFamily="2" charset="-122"/>
              <a:cs typeface="Times New Roman" panose="02020603050405020304" pitchFamily="18" charset="0"/>
            </a:endParaRPr>
          </a:p>
        </p:txBody>
      </p:sp>
      <p:sp>
        <p:nvSpPr>
          <p:cNvPr id="3" name="文本框 2"/>
          <p:cNvSpPr txBox="1"/>
          <p:nvPr/>
        </p:nvSpPr>
        <p:spPr>
          <a:xfrm>
            <a:off x="992777" y="1393371"/>
            <a:ext cx="8464732" cy="1569660"/>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注</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2</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：有些尺寸没有给出，可以利用两种方式获取：</a:t>
            </a:r>
            <a:endPar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endParaRPr>
          </a:p>
          <a:p>
            <a:r>
              <a:rPr lang="en-US" altLang="zh-CN" sz="2400" dirty="0">
                <a:latin typeface="Times New Roman" panose="02020603050405020304" pitchFamily="18" charset="0"/>
                <a:ea typeface="华文新魏" panose="02010800040101010101" pitchFamily="2" charset="-122"/>
                <a:cs typeface="Times New Roman" panose="02020603050405020304" pitchFamily="18" charset="0"/>
              </a:rPr>
              <a:t>	</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1</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、图纸是成比例的，可以通过测量并与已知尺寸比较；</a:t>
            </a:r>
            <a:endPar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endParaRPr>
          </a:p>
          <a:p>
            <a:r>
              <a:rPr lang="en-US" altLang="zh-CN" sz="2400" dirty="0">
                <a:latin typeface="Times New Roman" panose="02020603050405020304" pitchFamily="18" charset="0"/>
                <a:ea typeface="华文新魏" panose="02010800040101010101" pitchFamily="2" charset="-122"/>
                <a:cs typeface="Times New Roman" panose="02020603050405020304" pitchFamily="18" charset="0"/>
              </a:rPr>
              <a:t> </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     2</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、无法比较的，可以通过查阅资料作适当假设，如门窗尺寸等。</a:t>
            </a:r>
            <a:endParaRPr lang="zh-CN" altLang="en-US" sz="2400" dirty="0">
              <a:latin typeface="Times New Roman" panose="02020603050405020304" pitchFamily="18" charset="0"/>
              <a:ea typeface="华文新魏" panose="02010800040101010101" pitchFamily="2" charset="-122"/>
              <a:cs typeface="Times New Roman" panose="02020603050405020304" pitchFamily="18" charset="0"/>
            </a:endParaRPr>
          </a:p>
        </p:txBody>
      </p:sp>
      <p:sp>
        <p:nvSpPr>
          <p:cNvPr id="4" name="文本框 3"/>
          <p:cNvSpPr txBox="1"/>
          <p:nvPr/>
        </p:nvSpPr>
        <p:spPr>
          <a:xfrm>
            <a:off x="992777" y="3152503"/>
            <a:ext cx="8464732" cy="461665"/>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2</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、根据指标所使用的数据，从图中整理出完整的数据矩阵。</a:t>
            </a:r>
            <a:endParaRPr lang="zh-CN" altLang="en-US" sz="2400" dirty="0">
              <a:latin typeface="Times New Roman" panose="02020603050405020304" pitchFamily="18" charset="0"/>
              <a:ea typeface="华文新魏" panose="02010800040101010101" pitchFamily="2" charset="-122"/>
              <a:cs typeface="Times New Roman" panose="02020603050405020304" pitchFamily="18" charset="0"/>
            </a:endParaRPr>
          </a:p>
        </p:txBody>
      </p:sp>
      <p:sp>
        <p:nvSpPr>
          <p:cNvPr id="5" name="文本框 4"/>
          <p:cNvSpPr txBox="1"/>
          <p:nvPr/>
        </p:nvSpPr>
        <p:spPr>
          <a:xfrm>
            <a:off x="992777" y="3744686"/>
            <a:ext cx="8464732" cy="830997"/>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如果数据量较大</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比如</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20</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个样本</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，可以使用主成分分析法</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但本问题数据量较小，可以使用熵权法或层次分析法。</a:t>
            </a:r>
            <a:endParaRPr lang="zh-CN" altLang="en-US" sz="2400" dirty="0">
              <a:latin typeface="Times New Roman" panose="02020603050405020304" pitchFamily="18" charset="0"/>
              <a:ea typeface="华文新魏" panose="02010800040101010101" pitchFamily="2" charset="-122"/>
              <a:cs typeface="Times New Roman" panose="02020603050405020304" pitchFamily="18" charset="0"/>
            </a:endParaRPr>
          </a:p>
        </p:txBody>
      </p:sp>
    </p:spTree>
    <p:extLst>
      <p:ext uri="{BB962C8B-B14F-4D97-AF65-F5344CB8AC3E}">
        <p14:creationId xmlns:p14="http://schemas.microsoft.com/office/powerpoint/2010/main" val="2297300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667000" y="2302933"/>
            <a:ext cx="5977467" cy="1015663"/>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n-US" altLang="zh-CN" sz="6000" dirty="0" smtClean="0">
                <a:latin typeface="华文彩云" panose="02010800040101010101" pitchFamily="2" charset="-122"/>
                <a:ea typeface="华文彩云" panose="02010800040101010101" pitchFamily="2" charset="-122"/>
              </a:rPr>
              <a:t>3</a:t>
            </a:r>
            <a:r>
              <a:rPr lang="zh-CN" altLang="en-US" sz="6000" dirty="0" smtClean="0">
                <a:latin typeface="华文彩云" panose="02010800040101010101" pitchFamily="2" charset="-122"/>
                <a:ea typeface="华文彩云" panose="02010800040101010101" pitchFamily="2" charset="-122"/>
              </a:rPr>
              <a:t>、决策树</a:t>
            </a:r>
            <a:endParaRPr lang="zh-CN" altLang="en-US" sz="6000" dirty="0">
              <a:latin typeface="华文彩云" panose="02010800040101010101" pitchFamily="2" charset="-122"/>
              <a:ea typeface="华文彩云" panose="02010800040101010101" pitchFamily="2" charset="-122"/>
            </a:endParaRPr>
          </a:p>
        </p:txBody>
      </p:sp>
    </p:spTree>
    <p:extLst>
      <p:ext uri="{BB962C8B-B14F-4D97-AF65-F5344CB8AC3E}">
        <p14:creationId xmlns:p14="http://schemas.microsoft.com/office/powerpoint/2010/main" val="1522160101"/>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253067" y="678640"/>
            <a:ext cx="8991600" cy="830997"/>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在实际问题中，还会遇到分段决策的复杂问题，决策树的建模方法对解决这样的问题提供了很好的建模框架。</a:t>
            </a:r>
            <a:endParaRPr lang="zh-CN" altLang="en-US" sz="2400" dirty="0">
              <a:latin typeface="Times New Roman" panose="02020603050405020304" pitchFamily="18" charset="0"/>
              <a:ea typeface="华文新魏" panose="02010800040101010101" pitchFamily="2" charset="-122"/>
              <a:cs typeface="Times New Roman" panose="02020603050405020304" pitchFamily="18" charset="0"/>
            </a:endParaRPr>
          </a:p>
        </p:txBody>
      </p:sp>
      <p:sp>
        <p:nvSpPr>
          <p:cNvPr id="3" name="文本框 2"/>
          <p:cNvSpPr txBox="1"/>
          <p:nvPr/>
        </p:nvSpPr>
        <p:spPr>
          <a:xfrm>
            <a:off x="1253067" y="1609973"/>
            <a:ext cx="8991600" cy="2677656"/>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问题：一家公司为提高某种产品的质量以扩展市场，拟制定一个</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10</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年计划。现有新建厂房和改建厂房两种备选方案。如果投资</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400</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万元新建厂房，若未来的产品销路好，则年收益可达</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100</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万元；如果销路差，则年亏损</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20</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万元。如果投资</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100</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万元改建厂房，则未来销路好和销路差收益分别为</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40</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万元和</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10</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万元。又据估计，未来产品销路好和销路差的可能性为</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7:3, </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从利润最大化的角度，公司应该选择哪种方案？</a:t>
            </a:r>
            <a:endParaRPr lang="zh-CN" altLang="en-US" sz="2400" dirty="0">
              <a:latin typeface="Times New Roman" panose="02020603050405020304" pitchFamily="18" charset="0"/>
              <a:ea typeface="华文新魏" panose="02010800040101010101" pitchFamily="2" charset="-122"/>
              <a:cs typeface="Times New Roman" panose="02020603050405020304" pitchFamily="18" charset="0"/>
            </a:endParaRPr>
          </a:p>
        </p:txBody>
      </p:sp>
      <p:sp>
        <p:nvSpPr>
          <p:cNvPr id="4" name="文本框 3"/>
          <p:cNvSpPr txBox="1"/>
          <p:nvPr/>
        </p:nvSpPr>
        <p:spPr>
          <a:xfrm>
            <a:off x="1253067" y="4405824"/>
            <a:ext cx="8991600" cy="1569660"/>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解：设决策变量为</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0-1</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变量</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k</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k=1</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为新建厂房，</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p</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为</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0-1</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状态变量，</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p=1</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表示销路好。则</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k=1</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时收益函数为</a:t>
            </a:r>
            <a:endPar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endParaRPr>
          </a:p>
          <a:p>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                                                 </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收益的数学期望：</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  </a:t>
            </a:r>
          </a:p>
          <a:p>
            <a:endParaRPr lang="en-US" altLang="zh-CN" sz="2400" dirty="0">
              <a:latin typeface="Times New Roman" panose="02020603050405020304" pitchFamily="18" charset="0"/>
              <a:ea typeface="华文新魏" panose="02010800040101010101" pitchFamily="2" charset="-122"/>
              <a:cs typeface="Times New Roman" panose="02020603050405020304" pitchFamily="18" charset="0"/>
            </a:endParaRPr>
          </a:p>
        </p:txBody>
      </p:sp>
      <p:graphicFrame>
        <p:nvGraphicFramePr>
          <p:cNvPr id="5" name="对象 4"/>
          <p:cNvGraphicFramePr>
            <a:graphicFrameLocks noChangeAspect="1"/>
          </p:cNvGraphicFramePr>
          <p:nvPr>
            <p:extLst>
              <p:ext uri="{D42A27DB-BD31-4B8C-83A1-F6EECF244321}">
                <p14:modId xmlns:p14="http://schemas.microsoft.com/office/powerpoint/2010/main" val="1708237824"/>
              </p:ext>
            </p:extLst>
          </p:nvPr>
        </p:nvGraphicFramePr>
        <p:xfrm>
          <a:off x="1414463" y="5191125"/>
          <a:ext cx="3509962" cy="804863"/>
        </p:xfrm>
        <a:graphic>
          <a:graphicData uri="http://schemas.openxmlformats.org/presentationml/2006/ole">
            <mc:AlternateContent xmlns:mc="http://schemas.openxmlformats.org/markup-compatibility/2006">
              <mc:Choice xmlns:v="urn:schemas-microsoft-com:vml" Requires="v">
                <p:oleObj spid="_x0000_s17566" name="Equation" r:id="rId3" imgW="2006280" imgH="457200" progId="Equation.DSMT4">
                  <p:embed/>
                </p:oleObj>
              </mc:Choice>
              <mc:Fallback>
                <p:oleObj name="Equation" r:id="rId3" imgW="2006280" imgH="457200" progId="Equation.DSMT4">
                  <p:embed/>
                  <p:pic>
                    <p:nvPicPr>
                      <p:cNvPr id="0" name=""/>
                      <p:cNvPicPr/>
                      <p:nvPr/>
                    </p:nvPicPr>
                    <p:blipFill>
                      <a:blip r:embed="rId4"/>
                      <a:stretch>
                        <a:fillRect/>
                      </a:stretch>
                    </p:blipFill>
                    <p:spPr>
                      <a:xfrm>
                        <a:off x="1414463" y="5191125"/>
                        <a:ext cx="3509962" cy="804863"/>
                      </a:xfrm>
                      <a:prstGeom prst="rect">
                        <a:avLst/>
                      </a:prstGeom>
                    </p:spPr>
                  </p:pic>
                </p:oleObj>
              </mc:Fallback>
            </mc:AlternateContent>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val="1292649700"/>
              </p:ext>
            </p:extLst>
          </p:nvPr>
        </p:nvGraphicFramePr>
        <p:xfrm>
          <a:off x="5085821" y="5648325"/>
          <a:ext cx="5224463" cy="347663"/>
        </p:xfrm>
        <a:graphic>
          <a:graphicData uri="http://schemas.openxmlformats.org/presentationml/2006/ole">
            <mc:AlternateContent xmlns:mc="http://schemas.openxmlformats.org/markup-compatibility/2006">
              <mc:Choice xmlns:v="urn:schemas-microsoft-com:vml" Requires="v">
                <p:oleObj spid="_x0000_s17567" name="Equation" r:id="rId5" imgW="3047760" imgH="203040" progId="Equation.DSMT4">
                  <p:embed/>
                </p:oleObj>
              </mc:Choice>
              <mc:Fallback>
                <p:oleObj name="Equation" r:id="rId5" imgW="3047760" imgH="203040" progId="Equation.DSMT4">
                  <p:embed/>
                  <p:pic>
                    <p:nvPicPr>
                      <p:cNvPr id="0" name=""/>
                      <p:cNvPicPr/>
                      <p:nvPr/>
                    </p:nvPicPr>
                    <p:blipFill>
                      <a:blip r:embed="rId6"/>
                      <a:stretch>
                        <a:fillRect/>
                      </a:stretch>
                    </p:blipFill>
                    <p:spPr>
                      <a:xfrm>
                        <a:off x="5085821" y="5648325"/>
                        <a:ext cx="5224463" cy="347663"/>
                      </a:xfrm>
                      <a:prstGeom prst="rect">
                        <a:avLst/>
                      </a:prstGeom>
                    </p:spPr>
                  </p:pic>
                </p:oleObj>
              </mc:Fallback>
            </mc:AlternateContent>
          </a:graphicData>
        </a:graphic>
      </p:graphicFrame>
    </p:spTree>
    <p:extLst>
      <p:ext uri="{BB962C8B-B14F-4D97-AF65-F5344CB8AC3E}">
        <p14:creationId xmlns:p14="http://schemas.microsoft.com/office/powerpoint/2010/main" val="3480169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par>
                                <p:cTn id="18" presetID="10" presetClass="entr" presetSubtype="0" fill="hold" nodeType="with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par>
                                <p:cTn id="21" presetID="10" presetClass="entr" presetSubtype="0" fill="hold" nodeType="with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939799" y="829733"/>
            <a:ext cx="9567334" cy="1477328"/>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k=0</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时的收益函数为</a:t>
            </a:r>
            <a:endPar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endParaRPr>
          </a:p>
          <a:p>
            <a:r>
              <a:rPr lang="en-US" altLang="zh-CN" sz="2400" dirty="0">
                <a:latin typeface="Times New Roman" panose="02020603050405020304" pitchFamily="18" charset="0"/>
                <a:ea typeface="华文新魏" panose="02010800040101010101" pitchFamily="2" charset="-122"/>
                <a:cs typeface="Times New Roman" panose="02020603050405020304" pitchFamily="18" charset="0"/>
              </a:rPr>
              <a:t> </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                                                   </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收益的数学期望为：</a:t>
            </a:r>
            <a:endPar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endParaRPr>
          </a:p>
          <a:p>
            <a:r>
              <a:rPr lang="en-US" altLang="zh-CN" sz="2400" dirty="0">
                <a:latin typeface="Times New Roman" panose="02020603050405020304" pitchFamily="18" charset="0"/>
                <a:ea typeface="华文新魏" panose="02010800040101010101" pitchFamily="2" charset="-122"/>
                <a:cs typeface="Times New Roman" panose="02020603050405020304" pitchFamily="18" charset="0"/>
              </a:rPr>
              <a:t> </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 </a:t>
            </a:r>
          </a:p>
          <a:p>
            <a:r>
              <a:rPr lang="en-US" altLang="zh-CN" dirty="0"/>
              <a:t> </a:t>
            </a:r>
            <a:r>
              <a:rPr lang="en-US" altLang="zh-CN" dirty="0" smtClean="0"/>
              <a:t>           </a:t>
            </a:r>
            <a:endParaRPr lang="zh-CN" altLang="en-US" dirty="0"/>
          </a:p>
        </p:txBody>
      </p:sp>
      <p:graphicFrame>
        <p:nvGraphicFramePr>
          <p:cNvPr id="3" name="对象 2"/>
          <p:cNvGraphicFramePr>
            <a:graphicFrameLocks noChangeAspect="1"/>
          </p:cNvGraphicFramePr>
          <p:nvPr>
            <p:extLst>
              <p:ext uri="{D42A27DB-BD31-4B8C-83A1-F6EECF244321}">
                <p14:modId xmlns:p14="http://schemas.microsoft.com/office/powerpoint/2010/main" val="4119202366"/>
              </p:ext>
            </p:extLst>
          </p:nvPr>
        </p:nvGraphicFramePr>
        <p:xfrm>
          <a:off x="1058332" y="1338194"/>
          <a:ext cx="3503325" cy="829735"/>
        </p:xfrm>
        <a:graphic>
          <a:graphicData uri="http://schemas.openxmlformats.org/presentationml/2006/ole">
            <mc:AlternateContent xmlns:mc="http://schemas.openxmlformats.org/markup-compatibility/2006">
              <mc:Choice xmlns:v="urn:schemas-microsoft-com:vml" Requires="v">
                <p:oleObj spid="_x0000_s18592" name="Equation" r:id="rId3" imgW="1930320" imgH="457200" progId="Equation.DSMT4">
                  <p:embed/>
                </p:oleObj>
              </mc:Choice>
              <mc:Fallback>
                <p:oleObj name="Equation" r:id="rId3" imgW="1930320" imgH="457200" progId="Equation.DSMT4">
                  <p:embed/>
                  <p:pic>
                    <p:nvPicPr>
                      <p:cNvPr id="0" name=""/>
                      <p:cNvPicPr/>
                      <p:nvPr/>
                    </p:nvPicPr>
                    <p:blipFill>
                      <a:blip r:embed="rId4"/>
                      <a:stretch>
                        <a:fillRect/>
                      </a:stretch>
                    </p:blipFill>
                    <p:spPr>
                      <a:xfrm>
                        <a:off x="1058332" y="1338194"/>
                        <a:ext cx="3503325" cy="829735"/>
                      </a:xfrm>
                      <a:prstGeom prst="rect">
                        <a:avLst/>
                      </a:prstGeom>
                    </p:spPr>
                  </p:pic>
                </p:oleObj>
              </mc:Fallback>
            </mc:AlternateContent>
          </a:graphicData>
        </a:graphic>
      </p:graphicFrame>
      <p:graphicFrame>
        <p:nvGraphicFramePr>
          <p:cNvPr id="4" name="对象 3"/>
          <p:cNvGraphicFramePr>
            <a:graphicFrameLocks noChangeAspect="1"/>
          </p:cNvGraphicFramePr>
          <p:nvPr>
            <p:extLst>
              <p:ext uri="{D42A27DB-BD31-4B8C-83A1-F6EECF244321}">
                <p14:modId xmlns:p14="http://schemas.microsoft.com/office/powerpoint/2010/main" val="3088440363"/>
              </p:ext>
            </p:extLst>
          </p:nvPr>
        </p:nvGraphicFramePr>
        <p:xfrm>
          <a:off x="5060949" y="1753061"/>
          <a:ext cx="5091745" cy="346672"/>
        </p:xfrm>
        <a:graphic>
          <a:graphicData uri="http://schemas.openxmlformats.org/presentationml/2006/ole">
            <mc:AlternateContent xmlns:mc="http://schemas.openxmlformats.org/markup-compatibility/2006">
              <mc:Choice xmlns:v="urn:schemas-microsoft-com:vml" Requires="v">
                <p:oleObj spid="_x0000_s18593" name="Equation" r:id="rId5" imgW="2984400" imgH="203040" progId="Equation.DSMT4">
                  <p:embed/>
                </p:oleObj>
              </mc:Choice>
              <mc:Fallback>
                <p:oleObj name="Equation" r:id="rId5" imgW="2984400" imgH="203040" progId="Equation.DSMT4">
                  <p:embed/>
                  <p:pic>
                    <p:nvPicPr>
                      <p:cNvPr id="0" name=""/>
                      <p:cNvPicPr/>
                      <p:nvPr/>
                    </p:nvPicPr>
                    <p:blipFill>
                      <a:blip r:embed="rId6"/>
                      <a:stretch>
                        <a:fillRect/>
                      </a:stretch>
                    </p:blipFill>
                    <p:spPr>
                      <a:xfrm>
                        <a:off x="5060949" y="1753061"/>
                        <a:ext cx="5091745" cy="346672"/>
                      </a:xfrm>
                      <a:prstGeom prst="rect">
                        <a:avLst/>
                      </a:prstGeom>
                    </p:spPr>
                  </p:pic>
                </p:oleObj>
              </mc:Fallback>
            </mc:AlternateContent>
          </a:graphicData>
        </a:graphic>
      </p:graphicFrame>
      <p:sp>
        <p:nvSpPr>
          <p:cNvPr id="5" name="文本框 4"/>
          <p:cNvSpPr txBox="1"/>
          <p:nvPr/>
        </p:nvSpPr>
        <p:spPr>
          <a:xfrm>
            <a:off x="939799" y="2463800"/>
            <a:ext cx="9533468" cy="830997"/>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从收益的角度看，应该选择新建。但这样做没有考虑风险，因为选择新建的风险大大高于改建厂房。</a:t>
            </a:r>
            <a:endParaRPr lang="zh-CN" altLang="en-US" sz="2400" dirty="0">
              <a:latin typeface="Times New Roman" panose="02020603050405020304" pitchFamily="18" charset="0"/>
              <a:ea typeface="华文新魏" panose="02010800040101010101" pitchFamily="2" charset="-122"/>
              <a:cs typeface="Times New Roman" panose="02020603050405020304" pitchFamily="18" charset="0"/>
            </a:endParaRPr>
          </a:p>
        </p:txBody>
      </p:sp>
      <p:sp>
        <p:nvSpPr>
          <p:cNvPr id="6" name="文本框 5"/>
          <p:cNvSpPr txBox="1"/>
          <p:nvPr/>
        </p:nvSpPr>
        <p:spPr>
          <a:xfrm>
            <a:off x="939799" y="3462867"/>
            <a:ext cx="9533468" cy="1569660"/>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为了提高效益并降低风险，我们可以提出第三种方案：先改建厂房经营</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3</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年，三年后视市场情况再定进一步方案。如果这三年销路好，则后</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7</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年的销路好的概率就提高到</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0.9</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，这时，如果再投资</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200</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万元进行扩建，销路好时年收益</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90</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万元，销路差时不盈不亏。若不扩建，年收益不变。</a:t>
            </a:r>
            <a:endParaRPr lang="zh-CN" altLang="en-US" sz="2400" dirty="0">
              <a:latin typeface="Times New Roman" panose="02020603050405020304" pitchFamily="18" charset="0"/>
              <a:ea typeface="华文新魏" panose="02010800040101010101" pitchFamily="2" charset="-122"/>
              <a:cs typeface="Times New Roman" panose="02020603050405020304" pitchFamily="18" charset="0"/>
            </a:endParaRPr>
          </a:p>
        </p:txBody>
      </p:sp>
      <p:sp>
        <p:nvSpPr>
          <p:cNvPr id="7" name="文本框 6"/>
          <p:cNvSpPr txBox="1"/>
          <p:nvPr/>
        </p:nvSpPr>
        <p:spPr>
          <a:xfrm>
            <a:off x="939799" y="5173133"/>
            <a:ext cx="9533468" cy="830997"/>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由于引入了过程中的决策，问题成为多次决策的问题，下面介绍的决策树可以清晰、直观地解决这一类问题。</a:t>
            </a:r>
            <a:endParaRPr lang="zh-CN" altLang="en-US" sz="2400" dirty="0">
              <a:latin typeface="Times New Roman" panose="02020603050405020304" pitchFamily="18" charset="0"/>
              <a:ea typeface="华文新魏" panose="02010800040101010101" pitchFamily="2" charset="-122"/>
              <a:cs typeface="Times New Roman" panose="02020603050405020304" pitchFamily="18" charset="0"/>
            </a:endParaRPr>
          </a:p>
        </p:txBody>
      </p:sp>
    </p:spTree>
    <p:extLst>
      <p:ext uri="{BB962C8B-B14F-4D97-AF65-F5344CB8AC3E}">
        <p14:creationId xmlns:p14="http://schemas.microsoft.com/office/powerpoint/2010/main" val="1532976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
                                            <p:txEl>
                                              <p:pRg st="1" end="1"/>
                                            </p:txEl>
                                          </p:spTgt>
                                        </p:tgtEl>
                                        <p:attrNameLst>
                                          <p:attrName>style.visibility</p:attrName>
                                        </p:attrNameLst>
                                      </p:cBhvr>
                                      <p:to>
                                        <p:strVal val="visible"/>
                                      </p:to>
                                    </p:set>
                                    <p:animEffect transition="in" filter="fade">
                                      <p:cBhvr>
                                        <p:cTn id="15" dur="500"/>
                                        <p:tgtEl>
                                          <p:spTgt spid="2">
                                            <p:txEl>
                                              <p:pRg st="1" end="1"/>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2">
                                            <p:txEl>
                                              <p:pRg st="2" end="2"/>
                                            </p:txEl>
                                          </p:spTgt>
                                        </p:tgtEl>
                                        <p:attrNameLst>
                                          <p:attrName>style.visibility</p:attrName>
                                        </p:attrNameLst>
                                      </p:cBhvr>
                                      <p:to>
                                        <p:strVal val="visible"/>
                                      </p:to>
                                    </p:set>
                                    <p:animEffect transition="in" filter="fade">
                                      <p:cBhvr>
                                        <p:cTn id="18" dur="500"/>
                                        <p:tgtEl>
                                          <p:spTgt spid="2">
                                            <p:txEl>
                                              <p:pRg st="2" end="2"/>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500"/>
                                        <p:tgtEl>
                                          <p:spTgt spid="4"/>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fade">
                                      <p:cBhvr>
                                        <p:cTn id="28" dur="500"/>
                                        <p:tgtEl>
                                          <p:spTgt spid="5"/>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6"/>
                                        </p:tgtEl>
                                        <p:attrNameLst>
                                          <p:attrName>style.visibility</p:attrName>
                                        </p:attrNameLst>
                                      </p:cBhvr>
                                      <p:to>
                                        <p:strVal val="visible"/>
                                      </p:to>
                                    </p:set>
                                    <p:animEffect transition="in" filter="fade">
                                      <p:cBhvr>
                                        <p:cTn id="33" dur="500"/>
                                        <p:tgtEl>
                                          <p:spTgt spid="6"/>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7"/>
                                        </p:tgtEl>
                                        <p:attrNameLst>
                                          <p:attrName>style.visibility</p:attrName>
                                        </p:attrNameLst>
                                      </p:cBhvr>
                                      <p:to>
                                        <p:strVal val="visible"/>
                                      </p:to>
                                    </p:set>
                                    <p:animEffect transition="in" filter="fade">
                                      <p:cBhvr>
                                        <p:cTn id="3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P spid="6" grpId="0" animBg="1"/>
      <p:bldP spid="7"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303867" y="982133"/>
            <a:ext cx="9525000" cy="1569660"/>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决策树由节点和分支组成，用    表示决策节点，   表示状态节点，   表示结果节点。在由决策节点引向状态节点的分支上标注不同方案，在由状态节点引向结果节点的分支上标注发生的概率，在结果处标注取得的收益值。   </a:t>
            </a:r>
            <a:endParaRPr lang="zh-CN" altLang="en-US" sz="2400" dirty="0">
              <a:latin typeface="Times New Roman" panose="02020603050405020304" pitchFamily="18" charset="0"/>
              <a:ea typeface="华文新魏" panose="02010800040101010101" pitchFamily="2" charset="-122"/>
              <a:cs typeface="Times New Roman" panose="02020603050405020304" pitchFamily="18" charset="0"/>
            </a:endParaRPr>
          </a:p>
        </p:txBody>
      </p:sp>
      <p:sp>
        <p:nvSpPr>
          <p:cNvPr id="3" name="矩形 2"/>
          <p:cNvSpPr/>
          <p:nvPr/>
        </p:nvSpPr>
        <p:spPr>
          <a:xfrm>
            <a:off x="5376333" y="1151467"/>
            <a:ext cx="211667" cy="18626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p:cNvSpPr/>
          <p:nvPr/>
        </p:nvSpPr>
        <p:spPr>
          <a:xfrm>
            <a:off x="7742766" y="1151467"/>
            <a:ext cx="203200" cy="18626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等腰三角形 5"/>
          <p:cNvSpPr/>
          <p:nvPr/>
        </p:nvSpPr>
        <p:spPr>
          <a:xfrm rot="16200000">
            <a:off x="10079566" y="1100781"/>
            <a:ext cx="224368" cy="224367"/>
          </a:xfrm>
          <a:prstGeom prst="triangl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1303867" y="2791326"/>
            <a:ext cx="9525000" cy="1200329"/>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按照结果节点的收益值和状态节点引出分支的概率，计算出每个状态节点的目标期望值并进行比较，取最大值的方案作为决策。剪掉其他分支。</a:t>
            </a:r>
            <a:endParaRPr lang="zh-CN" altLang="en-US" sz="2400" dirty="0">
              <a:latin typeface="Times New Roman" panose="02020603050405020304" pitchFamily="18" charset="0"/>
              <a:ea typeface="华文新魏" panose="02010800040101010101" pitchFamily="2" charset="-122"/>
              <a:cs typeface="Times New Roman" panose="02020603050405020304" pitchFamily="18" charset="0"/>
            </a:endParaRPr>
          </a:p>
        </p:txBody>
      </p:sp>
    </p:spTree>
    <p:extLst>
      <p:ext uri="{BB962C8B-B14F-4D97-AF65-F5344CB8AC3E}">
        <p14:creationId xmlns:p14="http://schemas.microsoft.com/office/powerpoint/2010/main" val="2022281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7"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 name="文本框 107"/>
          <p:cNvSpPr txBox="1"/>
          <p:nvPr/>
        </p:nvSpPr>
        <p:spPr>
          <a:xfrm>
            <a:off x="1961839" y="2150413"/>
            <a:ext cx="641045" cy="307777"/>
          </a:xfrm>
          <a:prstGeom prst="rect">
            <a:avLst/>
          </a:prstGeom>
          <a:noFill/>
        </p:spPr>
        <p:txBody>
          <a:bodyPr wrap="square" rtlCol="0">
            <a:spAutoFit/>
          </a:bodyPr>
          <a:lstStyle/>
          <a:p>
            <a:r>
              <a:rPr lang="zh-CN" altLang="en-US" sz="1400" dirty="0">
                <a:latin typeface="宋体" panose="02010600030101010101" pitchFamily="2" charset="-122"/>
                <a:ea typeface="宋体" panose="02010600030101010101" pitchFamily="2" charset="-122"/>
              </a:rPr>
              <a:t>新建</a:t>
            </a:r>
          </a:p>
        </p:txBody>
      </p:sp>
      <p:sp>
        <p:nvSpPr>
          <p:cNvPr id="109" name="文本框 108"/>
          <p:cNvSpPr txBox="1"/>
          <p:nvPr/>
        </p:nvSpPr>
        <p:spPr>
          <a:xfrm>
            <a:off x="2199226" y="2846975"/>
            <a:ext cx="641045" cy="307777"/>
          </a:xfrm>
          <a:prstGeom prst="rect">
            <a:avLst/>
          </a:prstGeom>
          <a:noFill/>
        </p:spPr>
        <p:txBody>
          <a:bodyPr wrap="square" rtlCol="0">
            <a:spAutoFit/>
          </a:bodyPr>
          <a:lstStyle/>
          <a:p>
            <a:r>
              <a:rPr lang="zh-CN" altLang="en-US" sz="1400" dirty="0" smtClean="0">
                <a:latin typeface="宋体" panose="02010600030101010101" pitchFamily="2" charset="-122"/>
                <a:ea typeface="宋体" panose="02010600030101010101" pitchFamily="2" charset="-122"/>
              </a:rPr>
              <a:t>改建</a:t>
            </a:r>
            <a:endParaRPr lang="zh-CN" altLang="en-US" sz="1400" dirty="0">
              <a:latin typeface="宋体" panose="02010600030101010101" pitchFamily="2" charset="-122"/>
              <a:ea typeface="宋体" panose="02010600030101010101" pitchFamily="2" charset="-122"/>
            </a:endParaRPr>
          </a:p>
        </p:txBody>
      </p:sp>
      <p:sp>
        <p:nvSpPr>
          <p:cNvPr id="110" name="文本框 109"/>
          <p:cNvSpPr txBox="1"/>
          <p:nvPr/>
        </p:nvSpPr>
        <p:spPr>
          <a:xfrm>
            <a:off x="1979026" y="3799137"/>
            <a:ext cx="912250" cy="307777"/>
          </a:xfrm>
          <a:prstGeom prst="rect">
            <a:avLst/>
          </a:prstGeom>
          <a:noFill/>
        </p:spPr>
        <p:txBody>
          <a:bodyPr wrap="square" rtlCol="0">
            <a:spAutoFit/>
          </a:bodyPr>
          <a:lstStyle/>
          <a:p>
            <a:r>
              <a:rPr lang="zh-CN" altLang="en-US" sz="1400" dirty="0" smtClean="0">
                <a:latin typeface="宋体" panose="02010600030101010101" pitchFamily="2" charset="-122"/>
                <a:ea typeface="宋体" panose="02010600030101010101" pitchFamily="2" charset="-122"/>
              </a:rPr>
              <a:t>改建</a:t>
            </a:r>
            <a:r>
              <a:rPr lang="en-US" altLang="zh-CN" sz="1400" dirty="0" smtClean="0">
                <a:latin typeface="宋体" panose="02010600030101010101" pitchFamily="2" charset="-122"/>
                <a:ea typeface="宋体" panose="02010600030101010101" pitchFamily="2" charset="-122"/>
              </a:rPr>
              <a:t>3</a:t>
            </a:r>
            <a:r>
              <a:rPr lang="zh-CN" altLang="en-US" sz="1400" dirty="0" smtClean="0">
                <a:latin typeface="宋体" panose="02010600030101010101" pitchFamily="2" charset="-122"/>
                <a:ea typeface="宋体" panose="02010600030101010101" pitchFamily="2" charset="-122"/>
              </a:rPr>
              <a:t>年</a:t>
            </a:r>
            <a:endParaRPr lang="zh-CN" altLang="en-US" sz="1400" dirty="0">
              <a:latin typeface="宋体" panose="02010600030101010101" pitchFamily="2" charset="-122"/>
              <a:ea typeface="宋体" panose="02010600030101010101" pitchFamily="2" charset="-122"/>
            </a:endParaRPr>
          </a:p>
        </p:txBody>
      </p:sp>
      <p:grpSp>
        <p:nvGrpSpPr>
          <p:cNvPr id="114" name="组合 113"/>
          <p:cNvGrpSpPr/>
          <p:nvPr/>
        </p:nvGrpSpPr>
        <p:grpSpPr>
          <a:xfrm>
            <a:off x="1187617" y="662101"/>
            <a:ext cx="8974646" cy="5483038"/>
            <a:chOff x="1187617" y="662101"/>
            <a:chExt cx="8974646" cy="5483038"/>
          </a:xfrm>
        </p:grpSpPr>
        <p:grpSp>
          <p:nvGrpSpPr>
            <p:cNvPr id="103" name="组合 102"/>
            <p:cNvGrpSpPr/>
            <p:nvPr/>
          </p:nvGrpSpPr>
          <p:grpSpPr>
            <a:xfrm>
              <a:off x="1187617" y="662101"/>
              <a:ext cx="8974646" cy="5483038"/>
              <a:chOff x="1190792" y="649401"/>
              <a:chExt cx="8974646" cy="5483038"/>
            </a:xfrm>
          </p:grpSpPr>
          <p:grpSp>
            <p:nvGrpSpPr>
              <p:cNvPr id="71" name="组合 70"/>
              <p:cNvGrpSpPr/>
              <p:nvPr/>
            </p:nvGrpSpPr>
            <p:grpSpPr>
              <a:xfrm>
                <a:off x="1190792" y="690478"/>
                <a:ext cx="7779097" cy="5408061"/>
                <a:chOff x="1142665" y="546099"/>
                <a:chExt cx="7779097" cy="5408061"/>
              </a:xfrm>
            </p:grpSpPr>
            <p:sp>
              <p:nvSpPr>
                <p:cNvPr id="2" name="矩形 1"/>
                <p:cNvSpPr/>
                <p:nvPr/>
              </p:nvSpPr>
              <p:spPr>
                <a:xfrm>
                  <a:off x="1142665" y="3158067"/>
                  <a:ext cx="711200" cy="6604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cxnSp>
              <p:nvCxnSpPr>
                <p:cNvPr id="4" name="直接连接符 3"/>
                <p:cNvCxnSpPr>
                  <a:stCxn id="2" idx="3"/>
                </p:cNvCxnSpPr>
                <p:nvPr/>
              </p:nvCxnSpPr>
              <p:spPr>
                <a:xfrm flipV="1">
                  <a:off x="1853865" y="1202267"/>
                  <a:ext cx="1041400" cy="2286000"/>
                </a:xfrm>
                <a:prstGeom prst="line">
                  <a:avLst/>
                </a:prstGeom>
              </p:spPr>
              <p:style>
                <a:lnRef idx="1">
                  <a:schemeClr val="accent1"/>
                </a:lnRef>
                <a:fillRef idx="0">
                  <a:schemeClr val="accent1"/>
                </a:fillRef>
                <a:effectRef idx="0">
                  <a:schemeClr val="accent1"/>
                </a:effectRef>
                <a:fontRef idx="minor">
                  <a:schemeClr val="tx1"/>
                </a:fontRef>
              </p:style>
            </p:cxnSp>
            <p:sp>
              <p:nvSpPr>
                <p:cNvPr id="5" name="椭圆 4"/>
                <p:cNvSpPr/>
                <p:nvPr/>
              </p:nvSpPr>
              <p:spPr>
                <a:xfrm>
                  <a:off x="2895265" y="778933"/>
                  <a:ext cx="558800" cy="59266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连接符 6"/>
                <p:cNvCxnSpPr>
                  <a:stCxn id="5" idx="6"/>
                </p:cNvCxnSpPr>
                <p:nvPr/>
              </p:nvCxnSpPr>
              <p:spPr>
                <a:xfrm flipV="1">
                  <a:off x="3454065" y="778933"/>
                  <a:ext cx="262467" cy="296334"/>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直接连接符 8"/>
                <p:cNvCxnSpPr>
                  <a:stCxn id="5" idx="6"/>
                </p:cNvCxnSpPr>
                <p:nvPr/>
              </p:nvCxnSpPr>
              <p:spPr>
                <a:xfrm>
                  <a:off x="3454065" y="1075267"/>
                  <a:ext cx="254000" cy="296333"/>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3708065" y="778933"/>
                  <a:ext cx="95673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3725334" y="1363133"/>
                  <a:ext cx="95673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直接连接符 13"/>
                <p:cNvCxnSpPr>
                  <a:stCxn id="2" idx="3"/>
                </p:cNvCxnSpPr>
                <p:nvPr/>
              </p:nvCxnSpPr>
              <p:spPr>
                <a:xfrm flipV="1">
                  <a:off x="1853865" y="2429933"/>
                  <a:ext cx="1041400" cy="1058334"/>
                </a:xfrm>
                <a:prstGeom prst="line">
                  <a:avLst/>
                </a:prstGeom>
              </p:spPr>
              <p:style>
                <a:lnRef idx="1">
                  <a:schemeClr val="accent1"/>
                </a:lnRef>
                <a:fillRef idx="0">
                  <a:schemeClr val="accent1"/>
                </a:fillRef>
                <a:effectRef idx="0">
                  <a:schemeClr val="accent1"/>
                </a:effectRef>
                <a:fontRef idx="minor">
                  <a:schemeClr val="tx1"/>
                </a:fontRef>
              </p:style>
            </p:cxnSp>
            <p:sp>
              <p:nvSpPr>
                <p:cNvPr id="15" name="椭圆 14"/>
                <p:cNvSpPr/>
                <p:nvPr/>
              </p:nvSpPr>
              <p:spPr>
                <a:xfrm>
                  <a:off x="2895265" y="2048933"/>
                  <a:ext cx="558800" cy="59266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6" name="直接连接符 15"/>
                <p:cNvCxnSpPr/>
                <p:nvPr/>
              </p:nvCxnSpPr>
              <p:spPr>
                <a:xfrm flipV="1">
                  <a:off x="3479801" y="1985432"/>
                  <a:ext cx="262467" cy="296334"/>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3479801" y="2281766"/>
                  <a:ext cx="254000" cy="296333"/>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3733801" y="1985432"/>
                  <a:ext cx="95673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3733801" y="2569632"/>
                  <a:ext cx="956734" cy="0"/>
                </a:xfrm>
                <a:prstGeom prst="line">
                  <a:avLst/>
                </a:prstGeom>
              </p:spPr>
              <p:style>
                <a:lnRef idx="1">
                  <a:schemeClr val="accent1"/>
                </a:lnRef>
                <a:fillRef idx="0">
                  <a:schemeClr val="accent1"/>
                </a:fillRef>
                <a:effectRef idx="0">
                  <a:schemeClr val="accent1"/>
                </a:effectRef>
                <a:fontRef idx="minor">
                  <a:schemeClr val="tx1"/>
                </a:fontRef>
              </p:style>
            </p:cxnSp>
            <p:sp>
              <p:nvSpPr>
                <p:cNvPr id="20" name="等腰三角形 19"/>
                <p:cNvSpPr/>
                <p:nvPr/>
              </p:nvSpPr>
              <p:spPr>
                <a:xfrm rot="16200000">
                  <a:off x="4643969" y="592666"/>
                  <a:ext cx="465665" cy="372532"/>
                </a:xfrm>
                <a:prstGeom prst="triangl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2" name="直接连接符 21"/>
                <p:cNvCxnSpPr/>
                <p:nvPr/>
              </p:nvCxnSpPr>
              <p:spPr>
                <a:xfrm flipV="1">
                  <a:off x="5063068" y="778932"/>
                  <a:ext cx="264583" cy="1"/>
                </a:xfrm>
                <a:prstGeom prst="line">
                  <a:avLst/>
                </a:prstGeom>
              </p:spPr>
              <p:style>
                <a:lnRef idx="1">
                  <a:schemeClr val="accent1"/>
                </a:lnRef>
                <a:fillRef idx="0">
                  <a:schemeClr val="accent1"/>
                </a:fillRef>
                <a:effectRef idx="0">
                  <a:schemeClr val="accent1"/>
                </a:effectRef>
                <a:fontRef idx="minor">
                  <a:schemeClr val="tx1"/>
                </a:fontRef>
              </p:style>
            </p:cxnSp>
            <p:sp>
              <p:nvSpPr>
                <p:cNvPr id="25" name="等腰三角形 24"/>
                <p:cNvSpPr/>
                <p:nvPr/>
              </p:nvSpPr>
              <p:spPr>
                <a:xfrm rot="16200000">
                  <a:off x="4643970" y="1176865"/>
                  <a:ext cx="465665" cy="372532"/>
                </a:xfrm>
                <a:prstGeom prst="triangl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6" name="直接连接符 25"/>
                <p:cNvCxnSpPr/>
                <p:nvPr/>
              </p:nvCxnSpPr>
              <p:spPr>
                <a:xfrm flipV="1">
                  <a:off x="5071537" y="1363130"/>
                  <a:ext cx="264583" cy="1"/>
                </a:xfrm>
                <a:prstGeom prst="line">
                  <a:avLst/>
                </a:prstGeom>
              </p:spPr>
              <p:style>
                <a:lnRef idx="1">
                  <a:schemeClr val="accent1"/>
                </a:lnRef>
                <a:fillRef idx="0">
                  <a:schemeClr val="accent1"/>
                </a:fillRef>
                <a:effectRef idx="0">
                  <a:schemeClr val="accent1"/>
                </a:effectRef>
                <a:fontRef idx="minor">
                  <a:schemeClr val="tx1"/>
                </a:fontRef>
              </p:style>
            </p:cxnSp>
            <p:sp>
              <p:nvSpPr>
                <p:cNvPr id="27" name="等腰三角形 26"/>
                <p:cNvSpPr/>
                <p:nvPr/>
              </p:nvSpPr>
              <p:spPr>
                <a:xfrm rot="16200000">
                  <a:off x="4652438" y="2383360"/>
                  <a:ext cx="465665" cy="372532"/>
                </a:xfrm>
                <a:prstGeom prst="triangl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8" name="直接连接符 27"/>
                <p:cNvCxnSpPr/>
                <p:nvPr/>
              </p:nvCxnSpPr>
              <p:spPr>
                <a:xfrm flipV="1">
                  <a:off x="5080006" y="2569626"/>
                  <a:ext cx="264583" cy="1"/>
                </a:xfrm>
                <a:prstGeom prst="line">
                  <a:avLst/>
                </a:prstGeom>
              </p:spPr>
              <p:style>
                <a:lnRef idx="1">
                  <a:schemeClr val="accent1"/>
                </a:lnRef>
                <a:fillRef idx="0">
                  <a:schemeClr val="accent1"/>
                </a:fillRef>
                <a:effectRef idx="0">
                  <a:schemeClr val="accent1"/>
                </a:effectRef>
                <a:fontRef idx="minor">
                  <a:schemeClr val="tx1"/>
                </a:fontRef>
              </p:style>
            </p:cxnSp>
            <p:sp>
              <p:nvSpPr>
                <p:cNvPr id="29" name="等腰三角形 28"/>
                <p:cNvSpPr/>
                <p:nvPr/>
              </p:nvSpPr>
              <p:spPr>
                <a:xfrm rot="16200000">
                  <a:off x="4652439" y="1799165"/>
                  <a:ext cx="465665" cy="372532"/>
                </a:xfrm>
                <a:prstGeom prst="triangl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0" name="直接连接符 29"/>
                <p:cNvCxnSpPr/>
                <p:nvPr/>
              </p:nvCxnSpPr>
              <p:spPr>
                <a:xfrm flipV="1">
                  <a:off x="5071538" y="1985431"/>
                  <a:ext cx="264583" cy="1"/>
                </a:xfrm>
                <a:prstGeom prst="line">
                  <a:avLst/>
                </a:prstGeom>
              </p:spPr>
              <p:style>
                <a:lnRef idx="1">
                  <a:schemeClr val="accent1"/>
                </a:lnRef>
                <a:fillRef idx="0">
                  <a:schemeClr val="accent1"/>
                </a:fillRef>
                <a:effectRef idx="0">
                  <a:schemeClr val="accent1"/>
                </a:effectRef>
                <a:fontRef idx="minor">
                  <a:schemeClr val="tx1"/>
                </a:fontRef>
              </p:style>
            </p:cxnSp>
            <p:sp>
              <p:nvSpPr>
                <p:cNvPr id="31" name="椭圆 30"/>
                <p:cNvSpPr/>
                <p:nvPr/>
              </p:nvSpPr>
              <p:spPr>
                <a:xfrm>
                  <a:off x="2895265" y="3699933"/>
                  <a:ext cx="558800" cy="59266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3" name="直接连接符 32"/>
                <p:cNvCxnSpPr>
                  <a:stCxn id="2" idx="3"/>
                  <a:endCxn id="31" idx="2"/>
                </p:cNvCxnSpPr>
                <p:nvPr/>
              </p:nvCxnSpPr>
              <p:spPr>
                <a:xfrm>
                  <a:off x="1853865" y="3488267"/>
                  <a:ext cx="1041400" cy="508000"/>
                </a:xfrm>
                <a:prstGeom prst="line">
                  <a:avLst/>
                </a:prstGeom>
              </p:spPr>
              <p:style>
                <a:lnRef idx="1">
                  <a:schemeClr val="accent1"/>
                </a:lnRef>
                <a:fillRef idx="0">
                  <a:schemeClr val="accent1"/>
                </a:fillRef>
                <a:effectRef idx="0">
                  <a:schemeClr val="accent1"/>
                </a:effectRef>
                <a:fontRef idx="minor">
                  <a:schemeClr val="tx1"/>
                </a:fontRef>
              </p:style>
            </p:cxnSp>
            <p:sp>
              <p:nvSpPr>
                <p:cNvPr id="34" name="椭圆 33"/>
                <p:cNvSpPr/>
                <p:nvPr/>
              </p:nvSpPr>
              <p:spPr>
                <a:xfrm>
                  <a:off x="6477005" y="2597135"/>
                  <a:ext cx="558800" cy="59266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5" name="直接连接符 34"/>
                <p:cNvCxnSpPr>
                  <a:stCxn id="34" idx="6"/>
                </p:cNvCxnSpPr>
                <p:nvPr/>
              </p:nvCxnSpPr>
              <p:spPr>
                <a:xfrm flipV="1">
                  <a:off x="7035805" y="2597135"/>
                  <a:ext cx="262467" cy="296334"/>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直接连接符 35"/>
                <p:cNvCxnSpPr>
                  <a:stCxn id="34" idx="6"/>
                </p:cNvCxnSpPr>
                <p:nvPr/>
              </p:nvCxnSpPr>
              <p:spPr>
                <a:xfrm>
                  <a:off x="7035805" y="2893469"/>
                  <a:ext cx="254000" cy="296333"/>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a:off x="7289805" y="2597135"/>
                  <a:ext cx="95673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a:off x="7289805" y="3181335"/>
                  <a:ext cx="956734" cy="0"/>
                </a:xfrm>
                <a:prstGeom prst="line">
                  <a:avLst/>
                </a:prstGeom>
              </p:spPr>
              <p:style>
                <a:lnRef idx="1">
                  <a:schemeClr val="accent1"/>
                </a:lnRef>
                <a:fillRef idx="0">
                  <a:schemeClr val="accent1"/>
                </a:fillRef>
                <a:effectRef idx="0">
                  <a:schemeClr val="accent1"/>
                </a:effectRef>
                <a:fontRef idx="minor">
                  <a:schemeClr val="tx1"/>
                </a:fontRef>
              </p:style>
            </p:cxnSp>
            <p:sp>
              <p:nvSpPr>
                <p:cNvPr id="39" name="椭圆 38"/>
                <p:cNvSpPr/>
                <p:nvPr/>
              </p:nvSpPr>
              <p:spPr>
                <a:xfrm>
                  <a:off x="6477005" y="3867135"/>
                  <a:ext cx="558800" cy="59266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0" name="直接连接符 39"/>
                <p:cNvCxnSpPr/>
                <p:nvPr/>
              </p:nvCxnSpPr>
              <p:spPr>
                <a:xfrm flipV="1">
                  <a:off x="7044272" y="3803634"/>
                  <a:ext cx="262467" cy="296334"/>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a:off x="7044272" y="4099968"/>
                  <a:ext cx="254000" cy="296333"/>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a:off x="7298272" y="3803634"/>
                  <a:ext cx="95673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a:off x="7298272" y="4387834"/>
                  <a:ext cx="956734" cy="0"/>
                </a:xfrm>
                <a:prstGeom prst="line">
                  <a:avLst/>
                </a:prstGeom>
              </p:spPr>
              <p:style>
                <a:lnRef idx="1">
                  <a:schemeClr val="accent1"/>
                </a:lnRef>
                <a:fillRef idx="0">
                  <a:schemeClr val="accent1"/>
                </a:fillRef>
                <a:effectRef idx="0">
                  <a:schemeClr val="accent1"/>
                </a:effectRef>
                <a:fontRef idx="minor">
                  <a:schemeClr val="tx1"/>
                </a:fontRef>
              </p:style>
            </p:cxnSp>
            <p:sp>
              <p:nvSpPr>
                <p:cNvPr id="44" name="等腰三角形 43"/>
                <p:cNvSpPr/>
                <p:nvPr/>
              </p:nvSpPr>
              <p:spPr>
                <a:xfrm rot="16200000">
                  <a:off x="8208440" y="2410868"/>
                  <a:ext cx="465665" cy="372532"/>
                </a:xfrm>
                <a:prstGeom prst="triangl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5" name="直接连接符 44"/>
                <p:cNvCxnSpPr/>
                <p:nvPr/>
              </p:nvCxnSpPr>
              <p:spPr>
                <a:xfrm flipV="1">
                  <a:off x="8627539" y="2597134"/>
                  <a:ext cx="264583" cy="1"/>
                </a:xfrm>
                <a:prstGeom prst="line">
                  <a:avLst/>
                </a:prstGeom>
              </p:spPr>
              <p:style>
                <a:lnRef idx="1">
                  <a:schemeClr val="accent1"/>
                </a:lnRef>
                <a:fillRef idx="0">
                  <a:schemeClr val="accent1"/>
                </a:fillRef>
                <a:effectRef idx="0">
                  <a:schemeClr val="accent1"/>
                </a:effectRef>
                <a:fontRef idx="minor">
                  <a:schemeClr val="tx1"/>
                </a:fontRef>
              </p:style>
            </p:cxnSp>
            <p:sp>
              <p:nvSpPr>
                <p:cNvPr id="46" name="等腰三角形 45"/>
                <p:cNvSpPr/>
                <p:nvPr/>
              </p:nvSpPr>
              <p:spPr>
                <a:xfrm rot="16200000">
                  <a:off x="8208441" y="2995067"/>
                  <a:ext cx="465665" cy="372532"/>
                </a:xfrm>
                <a:prstGeom prst="triangl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7" name="直接连接符 46"/>
                <p:cNvCxnSpPr/>
                <p:nvPr/>
              </p:nvCxnSpPr>
              <p:spPr>
                <a:xfrm flipV="1">
                  <a:off x="8636008" y="3181332"/>
                  <a:ext cx="264583" cy="1"/>
                </a:xfrm>
                <a:prstGeom prst="line">
                  <a:avLst/>
                </a:prstGeom>
              </p:spPr>
              <p:style>
                <a:lnRef idx="1">
                  <a:schemeClr val="accent1"/>
                </a:lnRef>
                <a:fillRef idx="0">
                  <a:schemeClr val="accent1"/>
                </a:fillRef>
                <a:effectRef idx="0">
                  <a:schemeClr val="accent1"/>
                </a:effectRef>
                <a:fontRef idx="minor">
                  <a:schemeClr val="tx1"/>
                </a:fontRef>
              </p:style>
            </p:cxnSp>
            <p:sp>
              <p:nvSpPr>
                <p:cNvPr id="48" name="等腰三角形 47"/>
                <p:cNvSpPr/>
                <p:nvPr/>
              </p:nvSpPr>
              <p:spPr>
                <a:xfrm rot="16200000">
                  <a:off x="8216910" y="4201562"/>
                  <a:ext cx="465665" cy="372532"/>
                </a:xfrm>
                <a:prstGeom prst="triangl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9" name="直接连接符 48"/>
                <p:cNvCxnSpPr/>
                <p:nvPr/>
              </p:nvCxnSpPr>
              <p:spPr>
                <a:xfrm flipV="1">
                  <a:off x="8644477" y="4387828"/>
                  <a:ext cx="264583" cy="1"/>
                </a:xfrm>
                <a:prstGeom prst="line">
                  <a:avLst/>
                </a:prstGeom>
              </p:spPr>
              <p:style>
                <a:lnRef idx="1">
                  <a:schemeClr val="accent1"/>
                </a:lnRef>
                <a:fillRef idx="0">
                  <a:schemeClr val="accent1"/>
                </a:fillRef>
                <a:effectRef idx="0">
                  <a:schemeClr val="accent1"/>
                </a:effectRef>
                <a:fontRef idx="minor">
                  <a:schemeClr val="tx1"/>
                </a:fontRef>
              </p:style>
            </p:cxnSp>
            <p:sp>
              <p:nvSpPr>
                <p:cNvPr id="50" name="等腰三角形 49"/>
                <p:cNvSpPr/>
                <p:nvPr/>
              </p:nvSpPr>
              <p:spPr>
                <a:xfrm rot="16200000">
                  <a:off x="8216911" y="3617367"/>
                  <a:ext cx="465665" cy="372532"/>
                </a:xfrm>
                <a:prstGeom prst="triangl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1" name="直接连接符 50"/>
                <p:cNvCxnSpPr/>
                <p:nvPr/>
              </p:nvCxnSpPr>
              <p:spPr>
                <a:xfrm flipV="1">
                  <a:off x="8636010" y="3803633"/>
                  <a:ext cx="264583" cy="1"/>
                </a:xfrm>
                <a:prstGeom prst="line">
                  <a:avLst/>
                </a:prstGeom>
              </p:spPr>
              <p:style>
                <a:lnRef idx="1">
                  <a:schemeClr val="accent1"/>
                </a:lnRef>
                <a:fillRef idx="0">
                  <a:schemeClr val="accent1"/>
                </a:fillRef>
                <a:effectRef idx="0">
                  <a:schemeClr val="accent1"/>
                </a:effectRef>
                <a:fontRef idx="minor">
                  <a:schemeClr val="tx1"/>
                </a:fontRef>
              </p:style>
            </p:cxnSp>
            <p:sp>
              <p:nvSpPr>
                <p:cNvPr id="52" name="矩形 51"/>
                <p:cNvSpPr/>
                <p:nvPr/>
              </p:nvSpPr>
              <p:spPr>
                <a:xfrm>
                  <a:off x="4792136" y="3213088"/>
                  <a:ext cx="711200" cy="6604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cxnSp>
              <p:nvCxnSpPr>
                <p:cNvPr id="54" name="直接连接符 53"/>
                <p:cNvCxnSpPr>
                  <a:stCxn id="52" idx="3"/>
                  <a:endCxn id="34" idx="2"/>
                </p:cNvCxnSpPr>
                <p:nvPr/>
              </p:nvCxnSpPr>
              <p:spPr>
                <a:xfrm flipV="1">
                  <a:off x="5503336" y="2893469"/>
                  <a:ext cx="973669" cy="649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直接连接符 55"/>
                <p:cNvCxnSpPr>
                  <a:stCxn id="52" idx="3"/>
                  <a:endCxn id="39" idx="2"/>
                </p:cNvCxnSpPr>
                <p:nvPr/>
              </p:nvCxnSpPr>
              <p:spPr>
                <a:xfrm>
                  <a:off x="5503336" y="3543288"/>
                  <a:ext cx="973669" cy="620181"/>
                </a:xfrm>
                <a:prstGeom prst="line">
                  <a:avLst/>
                </a:prstGeom>
              </p:spPr>
              <p:style>
                <a:lnRef idx="1">
                  <a:schemeClr val="accent1"/>
                </a:lnRef>
                <a:fillRef idx="0">
                  <a:schemeClr val="accent1"/>
                </a:fillRef>
                <a:effectRef idx="0">
                  <a:schemeClr val="accent1"/>
                </a:effectRef>
                <a:fontRef idx="minor">
                  <a:schemeClr val="tx1"/>
                </a:fontRef>
              </p:style>
            </p:cxnSp>
            <p:cxnSp>
              <p:nvCxnSpPr>
                <p:cNvPr id="58" name="直接连接符 57"/>
                <p:cNvCxnSpPr>
                  <a:stCxn id="31" idx="6"/>
                  <a:endCxn id="52" idx="1"/>
                </p:cNvCxnSpPr>
                <p:nvPr/>
              </p:nvCxnSpPr>
              <p:spPr>
                <a:xfrm flipV="1">
                  <a:off x="3454065" y="3543288"/>
                  <a:ext cx="1338071" cy="452979"/>
                </a:xfrm>
                <a:prstGeom prst="line">
                  <a:avLst/>
                </a:prstGeom>
              </p:spPr>
              <p:style>
                <a:lnRef idx="1">
                  <a:schemeClr val="accent1"/>
                </a:lnRef>
                <a:fillRef idx="0">
                  <a:schemeClr val="accent1"/>
                </a:fillRef>
                <a:effectRef idx="0">
                  <a:schemeClr val="accent1"/>
                </a:effectRef>
                <a:fontRef idx="minor">
                  <a:schemeClr val="tx1"/>
                </a:fontRef>
              </p:style>
            </p:cxnSp>
            <p:sp>
              <p:nvSpPr>
                <p:cNvPr id="59" name="等腰三角形 58"/>
                <p:cNvSpPr/>
                <p:nvPr/>
              </p:nvSpPr>
              <p:spPr>
                <a:xfrm rot="16200000">
                  <a:off x="8229612" y="5535062"/>
                  <a:ext cx="465665" cy="372532"/>
                </a:xfrm>
                <a:prstGeom prst="triangl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0" name="直接连接符 59"/>
                <p:cNvCxnSpPr/>
                <p:nvPr/>
              </p:nvCxnSpPr>
              <p:spPr>
                <a:xfrm flipV="1">
                  <a:off x="8657179" y="5721328"/>
                  <a:ext cx="264583" cy="1"/>
                </a:xfrm>
                <a:prstGeom prst="line">
                  <a:avLst/>
                </a:prstGeom>
              </p:spPr>
              <p:style>
                <a:lnRef idx="1">
                  <a:schemeClr val="accent1"/>
                </a:lnRef>
                <a:fillRef idx="0">
                  <a:schemeClr val="accent1"/>
                </a:fillRef>
                <a:effectRef idx="0">
                  <a:schemeClr val="accent1"/>
                </a:effectRef>
                <a:fontRef idx="minor">
                  <a:schemeClr val="tx1"/>
                </a:fontRef>
              </p:style>
            </p:cxnSp>
            <p:sp>
              <p:nvSpPr>
                <p:cNvPr id="61" name="等腰三角形 60"/>
                <p:cNvSpPr/>
                <p:nvPr/>
              </p:nvSpPr>
              <p:spPr>
                <a:xfrm rot="16200000">
                  <a:off x="8229614" y="4950867"/>
                  <a:ext cx="465665" cy="372532"/>
                </a:xfrm>
                <a:prstGeom prst="triangl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2" name="直接连接符 61"/>
                <p:cNvCxnSpPr/>
                <p:nvPr/>
              </p:nvCxnSpPr>
              <p:spPr>
                <a:xfrm flipV="1">
                  <a:off x="8648712" y="5137133"/>
                  <a:ext cx="264583"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直接连接符 63"/>
                <p:cNvCxnSpPr>
                  <a:stCxn id="61" idx="0"/>
                </p:cNvCxnSpPr>
                <p:nvPr/>
              </p:nvCxnSpPr>
              <p:spPr>
                <a:xfrm flipH="1">
                  <a:off x="4425951" y="5137133"/>
                  <a:ext cx="385023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flipH="1">
                  <a:off x="4425951" y="5721328"/>
                  <a:ext cx="385023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7" name="直接连接符 66"/>
                <p:cNvCxnSpPr>
                  <a:endCxn id="31" idx="6"/>
                </p:cNvCxnSpPr>
                <p:nvPr/>
              </p:nvCxnSpPr>
              <p:spPr>
                <a:xfrm flipH="1" flipV="1">
                  <a:off x="3454065" y="3996267"/>
                  <a:ext cx="954617" cy="1725061"/>
                </a:xfrm>
                <a:prstGeom prst="line">
                  <a:avLst/>
                </a:prstGeom>
              </p:spPr>
              <p:style>
                <a:lnRef idx="1">
                  <a:schemeClr val="accent1"/>
                </a:lnRef>
                <a:fillRef idx="0">
                  <a:schemeClr val="accent1"/>
                </a:fillRef>
                <a:effectRef idx="0">
                  <a:schemeClr val="accent1"/>
                </a:effectRef>
                <a:fontRef idx="minor">
                  <a:schemeClr val="tx1"/>
                </a:fontRef>
              </p:style>
            </p:cxnSp>
            <p:cxnSp>
              <p:nvCxnSpPr>
                <p:cNvPr id="69" name="直接连接符 68"/>
                <p:cNvCxnSpPr>
                  <a:endCxn id="31" idx="6"/>
                </p:cNvCxnSpPr>
                <p:nvPr/>
              </p:nvCxnSpPr>
              <p:spPr>
                <a:xfrm flipH="1" flipV="1">
                  <a:off x="3454065" y="3996267"/>
                  <a:ext cx="954617" cy="1140866"/>
                </a:xfrm>
                <a:prstGeom prst="line">
                  <a:avLst/>
                </a:prstGeom>
              </p:spPr>
              <p:style>
                <a:lnRef idx="1">
                  <a:schemeClr val="accent1"/>
                </a:lnRef>
                <a:fillRef idx="0">
                  <a:schemeClr val="accent1"/>
                </a:fillRef>
                <a:effectRef idx="0">
                  <a:schemeClr val="accent1"/>
                </a:effectRef>
                <a:fontRef idx="minor">
                  <a:schemeClr val="tx1"/>
                </a:fontRef>
              </p:style>
            </p:cxnSp>
          </p:grpSp>
          <p:sp>
            <p:nvSpPr>
              <p:cNvPr id="72" name="文本框 71"/>
              <p:cNvSpPr txBox="1"/>
              <p:nvPr/>
            </p:nvSpPr>
            <p:spPr>
              <a:xfrm>
                <a:off x="3874725" y="649401"/>
                <a:ext cx="821769" cy="307777"/>
              </a:xfrm>
              <a:prstGeom prst="rect">
                <a:avLst/>
              </a:prstGeom>
              <a:noFill/>
            </p:spPr>
            <p:txBody>
              <a:bodyPr wrap="square" rtlCol="0">
                <a:spAutoFit/>
              </a:bodyPr>
              <a:lstStyle/>
              <a:p>
                <a:r>
                  <a:rPr lang="zh-CN" altLang="en-US" sz="1400" dirty="0" smtClean="0">
                    <a:latin typeface="宋体" panose="02010600030101010101" pitchFamily="2" charset="-122"/>
                    <a:ea typeface="宋体" panose="02010600030101010101" pitchFamily="2" charset="-122"/>
                    <a:cs typeface="Times New Roman" panose="02020603050405020304" pitchFamily="18" charset="0"/>
                  </a:rPr>
                  <a:t>销路好</a:t>
                </a:r>
                <a:endParaRPr lang="zh-CN" altLang="en-US" sz="1400" dirty="0">
                  <a:latin typeface="宋体" panose="02010600030101010101" pitchFamily="2" charset="-122"/>
                  <a:ea typeface="宋体" panose="02010600030101010101" pitchFamily="2" charset="-122"/>
                  <a:cs typeface="Times New Roman" panose="02020603050405020304" pitchFamily="18" charset="0"/>
                </a:endParaRPr>
              </a:p>
            </p:txBody>
          </p:sp>
          <p:sp>
            <p:nvSpPr>
              <p:cNvPr id="73" name="文本框 72"/>
              <p:cNvSpPr txBox="1"/>
              <p:nvPr/>
            </p:nvSpPr>
            <p:spPr>
              <a:xfrm>
                <a:off x="7494314" y="2467603"/>
                <a:ext cx="821769" cy="307777"/>
              </a:xfrm>
              <a:prstGeom prst="rect">
                <a:avLst/>
              </a:prstGeom>
              <a:noFill/>
            </p:spPr>
            <p:txBody>
              <a:bodyPr wrap="square" rtlCol="0">
                <a:spAutoFit/>
              </a:bodyPr>
              <a:lstStyle/>
              <a:p>
                <a:r>
                  <a:rPr lang="zh-CN" altLang="en-US" sz="1400" dirty="0" smtClean="0">
                    <a:latin typeface="宋体" panose="02010600030101010101" pitchFamily="2" charset="-122"/>
                    <a:ea typeface="宋体" panose="02010600030101010101" pitchFamily="2" charset="-122"/>
                    <a:cs typeface="Times New Roman" panose="02020603050405020304" pitchFamily="18" charset="0"/>
                  </a:rPr>
                  <a:t>销路好</a:t>
                </a:r>
                <a:endParaRPr lang="zh-CN" altLang="en-US" sz="1400" dirty="0">
                  <a:latin typeface="宋体" panose="02010600030101010101" pitchFamily="2" charset="-122"/>
                  <a:ea typeface="宋体" panose="02010600030101010101" pitchFamily="2" charset="-122"/>
                  <a:cs typeface="Times New Roman" panose="02020603050405020304" pitchFamily="18" charset="0"/>
                </a:endParaRPr>
              </a:p>
            </p:txBody>
          </p:sp>
          <p:sp>
            <p:nvSpPr>
              <p:cNvPr id="74" name="文本框 73"/>
              <p:cNvSpPr txBox="1"/>
              <p:nvPr/>
            </p:nvSpPr>
            <p:spPr>
              <a:xfrm>
                <a:off x="3915752" y="2433736"/>
                <a:ext cx="821769" cy="307777"/>
              </a:xfrm>
              <a:prstGeom prst="rect">
                <a:avLst/>
              </a:prstGeom>
              <a:noFill/>
            </p:spPr>
            <p:txBody>
              <a:bodyPr wrap="square" rtlCol="0">
                <a:spAutoFit/>
              </a:bodyPr>
              <a:lstStyle/>
              <a:p>
                <a:r>
                  <a:rPr lang="zh-CN" altLang="en-US" sz="1400" dirty="0" smtClean="0">
                    <a:latin typeface="宋体" panose="02010600030101010101" pitchFamily="2" charset="-122"/>
                    <a:ea typeface="宋体" panose="02010600030101010101" pitchFamily="2" charset="-122"/>
                    <a:cs typeface="Times New Roman" panose="02020603050405020304" pitchFamily="18" charset="0"/>
                  </a:rPr>
                  <a:t>销路差</a:t>
                </a:r>
                <a:endParaRPr lang="zh-CN" altLang="en-US" sz="1400" dirty="0">
                  <a:latin typeface="宋体" panose="02010600030101010101" pitchFamily="2" charset="-122"/>
                  <a:ea typeface="宋体" panose="02010600030101010101" pitchFamily="2" charset="-122"/>
                  <a:cs typeface="Times New Roman" panose="02020603050405020304" pitchFamily="18" charset="0"/>
                </a:endParaRPr>
              </a:p>
            </p:txBody>
          </p:sp>
          <p:sp>
            <p:nvSpPr>
              <p:cNvPr id="75" name="文本框 74"/>
              <p:cNvSpPr txBox="1"/>
              <p:nvPr/>
            </p:nvSpPr>
            <p:spPr>
              <a:xfrm>
                <a:off x="3908426" y="1843010"/>
                <a:ext cx="821769" cy="307777"/>
              </a:xfrm>
              <a:prstGeom prst="rect">
                <a:avLst/>
              </a:prstGeom>
              <a:noFill/>
            </p:spPr>
            <p:txBody>
              <a:bodyPr wrap="square" rtlCol="0">
                <a:spAutoFit/>
              </a:bodyPr>
              <a:lstStyle/>
              <a:p>
                <a:r>
                  <a:rPr lang="zh-CN" altLang="en-US" sz="1400" dirty="0" smtClean="0">
                    <a:latin typeface="宋体" panose="02010600030101010101" pitchFamily="2" charset="-122"/>
                    <a:ea typeface="宋体" panose="02010600030101010101" pitchFamily="2" charset="-122"/>
                    <a:cs typeface="Times New Roman" panose="02020603050405020304" pitchFamily="18" charset="0"/>
                  </a:rPr>
                  <a:t>销路好</a:t>
                </a:r>
                <a:endParaRPr lang="zh-CN" altLang="en-US" sz="1400" dirty="0">
                  <a:latin typeface="宋体" panose="02010600030101010101" pitchFamily="2" charset="-122"/>
                  <a:ea typeface="宋体" panose="02010600030101010101" pitchFamily="2" charset="-122"/>
                  <a:cs typeface="Times New Roman" panose="02020603050405020304" pitchFamily="18" charset="0"/>
                </a:endParaRPr>
              </a:p>
            </p:txBody>
          </p:sp>
          <p:sp>
            <p:nvSpPr>
              <p:cNvPr id="76" name="文本框 75"/>
              <p:cNvSpPr txBox="1"/>
              <p:nvPr/>
            </p:nvSpPr>
            <p:spPr>
              <a:xfrm>
                <a:off x="3899792" y="1233595"/>
                <a:ext cx="821769" cy="307777"/>
              </a:xfrm>
              <a:prstGeom prst="rect">
                <a:avLst/>
              </a:prstGeom>
              <a:noFill/>
            </p:spPr>
            <p:txBody>
              <a:bodyPr wrap="square" rtlCol="0">
                <a:spAutoFit/>
              </a:bodyPr>
              <a:lstStyle/>
              <a:p>
                <a:r>
                  <a:rPr lang="zh-CN" altLang="en-US" sz="1400" dirty="0" smtClean="0">
                    <a:latin typeface="宋体" panose="02010600030101010101" pitchFamily="2" charset="-122"/>
                    <a:ea typeface="宋体" panose="02010600030101010101" pitchFamily="2" charset="-122"/>
                    <a:cs typeface="Times New Roman" panose="02020603050405020304" pitchFamily="18" charset="0"/>
                  </a:rPr>
                  <a:t>销路差</a:t>
                </a:r>
                <a:endParaRPr lang="zh-CN" altLang="en-US" sz="1400" dirty="0">
                  <a:latin typeface="宋体" panose="02010600030101010101" pitchFamily="2" charset="-122"/>
                  <a:ea typeface="宋体" panose="02010600030101010101" pitchFamily="2" charset="-122"/>
                  <a:cs typeface="Times New Roman" panose="02020603050405020304" pitchFamily="18" charset="0"/>
                </a:endParaRPr>
              </a:p>
            </p:txBody>
          </p:sp>
          <p:sp>
            <p:nvSpPr>
              <p:cNvPr id="77" name="文本框 76"/>
              <p:cNvSpPr txBox="1"/>
              <p:nvPr/>
            </p:nvSpPr>
            <p:spPr>
              <a:xfrm>
                <a:off x="7501258" y="3049291"/>
                <a:ext cx="821769" cy="307777"/>
              </a:xfrm>
              <a:prstGeom prst="rect">
                <a:avLst/>
              </a:prstGeom>
              <a:noFill/>
            </p:spPr>
            <p:txBody>
              <a:bodyPr wrap="square" rtlCol="0">
                <a:spAutoFit/>
              </a:bodyPr>
              <a:lstStyle/>
              <a:p>
                <a:r>
                  <a:rPr lang="zh-CN" altLang="en-US" sz="1400" dirty="0" smtClean="0">
                    <a:latin typeface="宋体" panose="02010600030101010101" pitchFamily="2" charset="-122"/>
                    <a:ea typeface="宋体" panose="02010600030101010101" pitchFamily="2" charset="-122"/>
                    <a:cs typeface="Times New Roman" panose="02020603050405020304" pitchFamily="18" charset="0"/>
                  </a:rPr>
                  <a:t>销路差</a:t>
                </a:r>
                <a:endParaRPr lang="zh-CN" altLang="en-US" sz="1400" dirty="0">
                  <a:latin typeface="宋体" panose="02010600030101010101" pitchFamily="2" charset="-122"/>
                  <a:ea typeface="宋体" panose="02010600030101010101" pitchFamily="2" charset="-122"/>
                  <a:cs typeface="Times New Roman" panose="02020603050405020304" pitchFamily="18" charset="0"/>
                </a:endParaRPr>
              </a:p>
            </p:txBody>
          </p:sp>
          <p:sp>
            <p:nvSpPr>
              <p:cNvPr id="78" name="文本框 77"/>
              <p:cNvSpPr txBox="1"/>
              <p:nvPr/>
            </p:nvSpPr>
            <p:spPr>
              <a:xfrm>
                <a:off x="7494314" y="3677074"/>
                <a:ext cx="821769" cy="307777"/>
              </a:xfrm>
              <a:prstGeom prst="rect">
                <a:avLst/>
              </a:prstGeom>
              <a:noFill/>
            </p:spPr>
            <p:txBody>
              <a:bodyPr wrap="square" rtlCol="0">
                <a:spAutoFit/>
              </a:bodyPr>
              <a:lstStyle/>
              <a:p>
                <a:r>
                  <a:rPr lang="zh-CN" altLang="en-US" sz="1400" dirty="0" smtClean="0">
                    <a:latin typeface="宋体" panose="02010600030101010101" pitchFamily="2" charset="-122"/>
                    <a:ea typeface="宋体" panose="02010600030101010101" pitchFamily="2" charset="-122"/>
                    <a:cs typeface="Times New Roman" panose="02020603050405020304" pitchFamily="18" charset="0"/>
                  </a:rPr>
                  <a:t>销路好</a:t>
                </a:r>
                <a:endParaRPr lang="zh-CN" altLang="en-US" sz="1400" dirty="0">
                  <a:latin typeface="宋体" panose="02010600030101010101" pitchFamily="2" charset="-122"/>
                  <a:ea typeface="宋体" panose="02010600030101010101" pitchFamily="2" charset="-122"/>
                  <a:cs typeface="Times New Roman" panose="02020603050405020304" pitchFamily="18" charset="0"/>
                </a:endParaRPr>
              </a:p>
            </p:txBody>
          </p:sp>
          <p:sp>
            <p:nvSpPr>
              <p:cNvPr id="79" name="文本框 78"/>
              <p:cNvSpPr txBox="1"/>
              <p:nvPr/>
            </p:nvSpPr>
            <p:spPr>
              <a:xfrm>
                <a:off x="7498801" y="4261278"/>
                <a:ext cx="821769" cy="307777"/>
              </a:xfrm>
              <a:prstGeom prst="rect">
                <a:avLst/>
              </a:prstGeom>
              <a:noFill/>
            </p:spPr>
            <p:txBody>
              <a:bodyPr wrap="square" rtlCol="0">
                <a:spAutoFit/>
              </a:bodyPr>
              <a:lstStyle/>
              <a:p>
                <a:r>
                  <a:rPr lang="zh-CN" altLang="en-US" sz="1400" dirty="0" smtClean="0">
                    <a:latin typeface="宋体" panose="02010600030101010101" pitchFamily="2" charset="-122"/>
                    <a:ea typeface="宋体" panose="02010600030101010101" pitchFamily="2" charset="-122"/>
                    <a:cs typeface="Times New Roman" panose="02020603050405020304" pitchFamily="18" charset="0"/>
                  </a:rPr>
                  <a:t>销路差</a:t>
                </a:r>
                <a:endParaRPr lang="zh-CN" altLang="en-US" sz="1400" dirty="0">
                  <a:latin typeface="宋体" panose="02010600030101010101" pitchFamily="2" charset="-122"/>
                  <a:ea typeface="宋体" panose="02010600030101010101" pitchFamily="2" charset="-122"/>
                  <a:cs typeface="Times New Roman" panose="02020603050405020304" pitchFamily="18" charset="0"/>
                </a:endParaRPr>
              </a:p>
            </p:txBody>
          </p:sp>
          <p:sp>
            <p:nvSpPr>
              <p:cNvPr id="80" name="文本框 79"/>
              <p:cNvSpPr txBox="1"/>
              <p:nvPr/>
            </p:nvSpPr>
            <p:spPr>
              <a:xfrm>
                <a:off x="3921936" y="853217"/>
                <a:ext cx="821769" cy="307777"/>
              </a:xfrm>
              <a:prstGeom prst="rect">
                <a:avLst/>
              </a:prstGeom>
              <a:noFill/>
            </p:spPr>
            <p:txBody>
              <a:bodyPr wrap="square" rtlCol="0">
                <a:spAutoFit/>
              </a:bodyPr>
              <a:lstStyle/>
              <a:p>
                <a:r>
                  <a:rPr lang="en-US" altLang="zh-CN" sz="1400" dirty="0" smtClean="0">
                    <a:latin typeface="宋体" panose="02010600030101010101" pitchFamily="2" charset="-122"/>
                    <a:ea typeface="宋体" panose="02010600030101010101" pitchFamily="2" charset="-122"/>
                    <a:cs typeface="Times New Roman" panose="02020603050405020304" pitchFamily="18" charset="0"/>
                  </a:rPr>
                  <a:t>p=0.7</a:t>
                </a:r>
                <a:endParaRPr lang="zh-CN" altLang="en-US" sz="1400" dirty="0">
                  <a:latin typeface="宋体" panose="02010600030101010101" pitchFamily="2" charset="-122"/>
                  <a:ea typeface="宋体" panose="02010600030101010101" pitchFamily="2" charset="-122"/>
                  <a:cs typeface="Times New Roman" panose="02020603050405020304" pitchFamily="18" charset="0"/>
                </a:endParaRPr>
              </a:p>
            </p:txBody>
          </p:sp>
          <p:sp>
            <p:nvSpPr>
              <p:cNvPr id="81" name="文本框 80"/>
              <p:cNvSpPr txBox="1"/>
              <p:nvPr/>
            </p:nvSpPr>
            <p:spPr>
              <a:xfrm>
                <a:off x="3933659" y="1447485"/>
                <a:ext cx="821769" cy="307777"/>
              </a:xfrm>
              <a:prstGeom prst="rect">
                <a:avLst/>
              </a:prstGeom>
              <a:noFill/>
            </p:spPr>
            <p:txBody>
              <a:bodyPr wrap="square" rtlCol="0">
                <a:spAutoFit/>
              </a:bodyPr>
              <a:lstStyle/>
              <a:p>
                <a:r>
                  <a:rPr lang="en-US" altLang="zh-CN" sz="1400" dirty="0" smtClean="0">
                    <a:latin typeface="宋体" panose="02010600030101010101" pitchFamily="2" charset="-122"/>
                    <a:ea typeface="宋体" panose="02010600030101010101" pitchFamily="2" charset="-122"/>
                    <a:cs typeface="Times New Roman" panose="02020603050405020304" pitchFamily="18" charset="0"/>
                  </a:rPr>
                  <a:t>p=0.3</a:t>
                </a:r>
                <a:endParaRPr lang="zh-CN" altLang="en-US" sz="1400" dirty="0">
                  <a:latin typeface="宋体" panose="02010600030101010101" pitchFamily="2" charset="-122"/>
                  <a:ea typeface="宋体" panose="02010600030101010101" pitchFamily="2" charset="-122"/>
                  <a:cs typeface="Times New Roman" panose="02020603050405020304" pitchFamily="18" charset="0"/>
                </a:endParaRPr>
              </a:p>
            </p:txBody>
          </p:sp>
          <p:sp>
            <p:nvSpPr>
              <p:cNvPr id="82" name="文本框 81"/>
              <p:cNvSpPr txBox="1"/>
              <p:nvPr/>
            </p:nvSpPr>
            <p:spPr>
              <a:xfrm>
                <a:off x="3933660" y="2052094"/>
                <a:ext cx="821769" cy="307777"/>
              </a:xfrm>
              <a:prstGeom prst="rect">
                <a:avLst/>
              </a:prstGeom>
              <a:noFill/>
            </p:spPr>
            <p:txBody>
              <a:bodyPr wrap="square" rtlCol="0">
                <a:spAutoFit/>
              </a:bodyPr>
              <a:lstStyle/>
              <a:p>
                <a:r>
                  <a:rPr lang="en-US" altLang="zh-CN" sz="1400" dirty="0" smtClean="0">
                    <a:latin typeface="宋体" panose="02010600030101010101" pitchFamily="2" charset="-122"/>
                    <a:ea typeface="宋体" panose="02010600030101010101" pitchFamily="2" charset="-122"/>
                    <a:cs typeface="Times New Roman" panose="02020603050405020304" pitchFamily="18" charset="0"/>
                  </a:rPr>
                  <a:t>p=0.7</a:t>
                </a:r>
                <a:endParaRPr lang="zh-CN" altLang="en-US" sz="1400" dirty="0">
                  <a:latin typeface="宋体" panose="02010600030101010101" pitchFamily="2" charset="-122"/>
                  <a:ea typeface="宋体" panose="02010600030101010101" pitchFamily="2" charset="-122"/>
                  <a:cs typeface="Times New Roman" panose="02020603050405020304" pitchFamily="18" charset="0"/>
                </a:endParaRPr>
              </a:p>
            </p:txBody>
          </p:sp>
          <p:sp>
            <p:nvSpPr>
              <p:cNvPr id="83" name="文本框 82"/>
              <p:cNvSpPr txBox="1"/>
              <p:nvPr/>
            </p:nvSpPr>
            <p:spPr>
              <a:xfrm>
                <a:off x="3938567" y="2642261"/>
                <a:ext cx="821769" cy="307777"/>
              </a:xfrm>
              <a:prstGeom prst="rect">
                <a:avLst/>
              </a:prstGeom>
              <a:noFill/>
            </p:spPr>
            <p:txBody>
              <a:bodyPr wrap="square" rtlCol="0">
                <a:spAutoFit/>
              </a:bodyPr>
              <a:lstStyle/>
              <a:p>
                <a:r>
                  <a:rPr lang="en-US" altLang="zh-CN" sz="1400" dirty="0" smtClean="0">
                    <a:latin typeface="宋体" panose="02010600030101010101" pitchFamily="2" charset="-122"/>
                    <a:ea typeface="宋体" panose="02010600030101010101" pitchFamily="2" charset="-122"/>
                    <a:cs typeface="Times New Roman" panose="02020603050405020304" pitchFamily="18" charset="0"/>
                  </a:rPr>
                  <a:t>p=0.3</a:t>
                </a:r>
                <a:endParaRPr lang="zh-CN" altLang="en-US" sz="1400" dirty="0">
                  <a:latin typeface="宋体" panose="02010600030101010101" pitchFamily="2" charset="-122"/>
                  <a:ea typeface="宋体" panose="02010600030101010101" pitchFamily="2" charset="-122"/>
                  <a:cs typeface="Times New Roman" panose="02020603050405020304" pitchFamily="18" charset="0"/>
                </a:endParaRPr>
              </a:p>
            </p:txBody>
          </p:sp>
          <p:sp>
            <p:nvSpPr>
              <p:cNvPr id="85" name="文本框 84"/>
              <p:cNvSpPr txBox="1"/>
              <p:nvPr/>
            </p:nvSpPr>
            <p:spPr>
              <a:xfrm>
                <a:off x="5332383" y="753745"/>
                <a:ext cx="1100167" cy="307777"/>
              </a:xfrm>
              <a:prstGeom prst="rect">
                <a:avLst/>
              </a:prstGeom>
              <a:noFill/>
            </p:spPr>
            <p:txBody>
              <a:bodyPr wrap="square" rtlCol="0">
                <a:spAutoFit/>
              </a:bodyPr>
              <a:lstStyle/>
              <a:p>
                <a:r>
                  <a:rPr lang="en-US" altLang="zh-CN" sz="1400" dirty="0" smtClean="0">
                    <a:latin typeface="宋体" panose="02010600030101010101" pitchFamily="2" charset="-122"/>
                    <a:ea typeface="宋体" panose="02010600030101010101" pitchFamily="2" charset="-122"/>
                    <a:cs typeface="Times New Roman" panose="02020603050405020304" pitchFamily="18" charset="0"/>
                  </a:rPr>
                  <a:t>100</a:t>
                </a:r>
                <a:r>
                  <a:rPr lang="en-US" altLang="zh-CN" sz="1400" dirty="0" smtClean="0">
                    <a:latin typeface="宋体" panose="02010600030101010101" pitchFamily="2" charset="-122"/>
                    <a:ea typeface="宋体" panose="02010600030101010101" pitchFamily="2" charset="-122"/>
                    <a:cs typeface="Times New Roman" panose="02020603050405020304" pitchFamily="18" charset="0"/>
                    <a:sym typeface="Symbol" panose="05050102010706020507" pitchFamily="18" charset="2"/>
                  </a:rPr>
                  <a:t>10-400</a:t>
                </a:r>
                <a:endParaRPr lang="zh-CN" altLang="en-US" sz="1400" dirty="0">
                  <a:latin typeface="宋体" panose="02010600030101010101" pitchFamily="2" charset="-122"/>
                  <a:ea typeface="宋体" panose="02010600030101010101" pitchFamily="2" charset="-122"/>
                  <a:cs typeface="Times New Roman" panose="02020603050405020304" pitchFamily="18" charset="0"/>
                </a:endParaRPr>
              </a:p>
            </p:txBody>
          </p:sp>
          <p:sp>
            <p:nvSpPr>
              <p:cNvPr id="86" name="文本框 85"/>
              <p:cNvSpPr txBox="1"/>
              <p:nvPr/>
            </p:nvSpPr>
            <p:spPr>
              <a:xfrm>
                <a:off x="5299025" y="1343051"/>
                <a:ext cx="1100167" cy="307777"/>
              </a:xfrm>
              <a:prstGeom prst="rect">
                <a:avLst/>
              </a:prstGeom>
              <a:noFill/>
            </p:spPr>
            <p:txBody>
              <a:bodyPr wrap="square" rtlCol="0">
                <a:spAutoFit/>
              </a:bodyPr>
              <a:lstStyle/>
              <a:p>
                <a:r>
                  <a:rPr lang="en-US" altLang="zh-CN" sz="1400" dirty="0" smtClean="0">
                    <a:latin typeface="宋体" panose="02010600030101010101" pitchFamily="2" charset="-122"/>
                    <a:ea typeface="宋体" panose="02010600030101010101" pitchFamily="2" charset="-122"/>
                    <a:cs typeface="Times New Roman" panose="02020603050405020304" pitchFamily="18" charset="0"/>
                  </a:rPr>
                  <a:t>-20</a:t>
                </a:r>
                <a:r>
                  <a:rPr lang="en-US" altLang="zh-CN" sz="1400" dirty="0" smtClean="0">
                    <a:latin typeface="宋体" panose="02010600030101010101" pitchFamily="2" charset="-122"/>
                    <a:ea typeface="宋体" panose="02010600030101010101" pitchFamily="2" charset="-122"/>
                    <a:cs typeface="Times New Roman" panose="02020603050405020304" pitchFamily="18" charset="0"/>
                    <a:sym typeface="Symbol" panose="05050102010706020507" pitchFamily="18" charset="2"/>
                  </a:rPr>
                  <a:t>10-400</a:t>
                </a:r>
                <a:endParaRPr lang="zh-CN" altLang="en-US" sz="1400" dirty="0">
                  <a:latin typeface="宋体" panose="02010600030101010101" pitchFamily="2" charset="-122"/>
                  <a:ea typeface="宋体" panose="02010600030101010101" pitchFamily="2" charset="-122"/>
                  <a:cs typeface="Times New Roman" panose="02020603050405020304" pitchFamily="18" charset="0"/>
                </a:endParaRPr>
              </a:p>
            </p:txBody>
          </p:sp>
          <p:sp>
            <p:nvSpPr>
              <p:cNvPr id="87" name="文本框 86"/>
              <p:cNvSpPr txBox="1"/>
              <p:nvPr/>
            </p:nvSpPr>
            <p:spPr>
              <a:xfrm>
                <a:off x="5299026" y="1960477"/>
                <a:ext cx="1100167" cy="307777"/>
              </a:xfrm>
              <a:prstGeom prst="rect">
                <a:avLst/>
              </a:prstGeom>
              <a:noFill/>
            </p:spPr>
            <p:txBody>
              <a:bodyPr wrap="square" rtlCol="0">
                <a:spAutoFit/>
              </a:bodyPr>
              <a:lstStyle/>
              <a:p>
                <a:r>
                  <a:rPr lang="en-US" altLang="zh-CN" sz="1400" dirty="0" smtClean="0">
                    <a:latin typeface="宋体" panose="02010600030101010101" pitchFamily="2" charset="-122"/>
                    <a:ea typeface="宋体" panose="02010600030101010101" pitchFamily="2" charset="-122"/>
                    <a:cs typeface="Times New Roman" panose="02020603050405020304" pitchFamily="18" charset="0"/>
                  </a:rPr>
                  <a:t>40</a:t>
                </a:r>
                <a:r>
                  <a:rPr lang="en-US" altLang="zh-CN" sz="1400" dirty="0" smtClean="0">
                    <a:latin typeface="宋体" panose="02010600030101010101" pitchFamily="2" charset="-122"/>
                    <a:ea typeface="宋体" panose="02010600030101010101" pitchFamily="2" charset="-122"/>
                    <a:cs typeface="Times New Roman" panose="02020603050405020304" pitchFamily="18" charset="0"/>
                    <a:sym typeface="Symbol" panose="05050102010706020507" pitchFamily="18" charset="2"/>
                  </a:rPr>
                  <a:t>10-100</a:t>
                </a:r>
                <a:endParaRPr lang="zh-CN" altLang="en-US" sz="1400" dirty="0">
                  <a:latin typeface="宋体" panose="02010600030101010101" pitchFamily="2" charset="-122"/>
                  <a:ea typeface="宋体" panose="02010600030101010101" pitchFamily="2" charset="-122"/>
                  <a:cs typeface="Times New Roman" panose="02020603050405020304" pitchFamily="18" charset="0"/>
                </a:endParaRPr>
              </a:p>
            </p:txBody>
          </p:sp>
          <p:sp>
            <p:nvSpPr>
              <p:cNvPr id="88" name="文本框 87"/>
              <p:cNvSpPr txBox="1"/>
              <p:nvPr/>
            </p:nvSpPr>
            <p:spPr>
              <a:xfrm>
                <a:off x="5299026" y="2554604"/>
                <a:ext cx="1100167" cy="307777"/>
              </a:xfrm>
              <a:prstGeom prst="rect">
                <a:avLst/>
              </a:prstGeom>
              <a:noFill/>
            </p:spPr>
            <p:txBody>
              <a:bodyPr wrap="square" rtlCol="0">
                <a:spAutoFit/>
              </a:bodyPr>
              <a:lstStyle/>
              <a:p>
                <a:r>
                  <a:rPr lang="en-US" altLang="zh-CN" sz="1400" dirty="0" smtClean="0">
                    <a:latin typeface="宋体" panose="02010600030101010101" pitchFamily="2" charset="-122"/>
                    <a:ea typeface="宋体" panose="02010600030101010101" pitchFamily="2" charset="-122"/>
                    <a:cs typeface="Times New Roman" panose="02020603050405020304" pitchFamily="18" charset="0"/>
                  </a:rPr>
                  <a:t>10</a:t>
                </a:r>
                <a:r>
                  <a:rPr lang="en-US" altLang="zh-CN" sz="1400" dirty="0" smtClean="0">
                    <a:latin typeface="宋体" panose="02010600030101010101" pitchFamily="2" charset="-122"/>
                    <a:ea typeface="宋体" panose="02010600030101010101" pitchFamily="2" charset="-122"/>
                    <a:cs typeface="Times New Roman" panose="02020603050405020304" pitchFamily="18" charset="0"/>
                    <a:sym typeface="Symbol" panose="05050102010706020507" pitchFamily="18" charset="2"/>
                  </a:rPr>
                  <a:t>10-100</a:t>
                </a:r>
                <a:endParaRPr lang="zh-CN" altLang="en-US" sz="1400" dirty="0">
                  <a:latin typeface="宋体" panose="02010600030101010101" pitchFamily="2" charset="-122"/>
                  <a:ea typeface="宋体" panose="02010600030101010101" pitchFamily="2" charset="-122"/>
                  <a:cs typeface="Times New Roman" panose="02020603050405020304" pitchFamily="18" charset="0"/>
                </a:endParaRPr>
              </a:p>
            </p:txBody>
          </p:sp>
          <p:sp>
            <p:nvSpPr>
              <p:cNvPr id="89" name="文本框 88"/>
              <p:cNvSpPr txBox="1"/>
              <p:nvPr/>
            </p:nvSpPr>
            <p:spPr>
              <a:xfrm>
                <a:off x="8861120" y="2575359"/>
                <a:ext cx="1100167" cy="307777"/>
              </a:xfrm>
              <a:prstGeom prst="rect">
                <a:avLst/>
              </a:prstGeom>
              <a:noFill/>
            </p:spPr>
            <p:txBody>
              <a:bodyPr wrap="square" rtlCol="0">
                <a:spAutoFit/>
              </a:bodyPr>
              <a:lstStyle/>
              <a:p>
                <a:r>
                  <a:rPr lang="en-US" altLang="zh-CN" sz="1400" dirty="0" smtClean="0">
                    <a:latin typeface="宋体" panose="02010600030101010101" pitchFamily="2" charset="-122"/>
                    <a:ea typeface="宋体" panose="02010600030101010101" pitchFamily="2" charset="-122"/>
                    <a:cs typeface="Times New Roman" panose="02020603050405020304" pitchFamily="18" charset="0"/>
                  </a:rPr>
                  <a:t>90</a:t>
                </a:r>
                <a:r>
                  <a:rPr lang="en-US" altLang="zh-CN" sz="1400" dirty="0" smtClean="0">
                    <a:latin typeface="宋体" panose="02010600030101010101" pitchFamily="2" charset="-122"/>
                    <a:ea typeface="宋体" panose="02010600030101010101" pitchFamily="2" charset="-122"/>
                    <a:cs typeface="Times New Roman" panose="02020603050405020304" pitchFamily="18" charset="0"/>
                    <a:sym typeface="Symbol" panose="05050102010706020507" pitchFamily="18" charset="2"/>
                  </a:rPr>
                  <a:t>7-200</a:t>
                </a:r>
                <a:endParaRPr lang="zh-CN" altLang="en-US" sz="1400" dirty="0">
                  <a:latin typeface="宋体" panose="02010600030101010101" pitchFamily="2" charset="-122"/>
                  <a:ea typeface="宋体" panose="02010600030101010101" pitchFamily="2" charset="-122"/>
                  <a:cs typeface="Times New Roman" panose="02020603050405020304" pitchFamily="18" charset="0"/>
                </a:endParaRPr>
              </a:p>
            </p:txBody>
          </p:sp>
          <p:sp>
            <p:nvSpPr>
              <p:cNvPr id="90" name="文本框 89"/>
              <p:cNvSpPr txBox="1"/>
              <p:nvPr/>
            </p:nvSpPr>
            <p:spPr>
              <a:xfrm>
                <a:off x="7537229" y="2672683"/>
                <a:ext cx="821769" cy="307777"/>
              </a:xfrm>
              <a:prstGeom prst="rect">
                <a:avLst/>
              </a:prstGeom>
              <a:noFill/>
            </p:spPr>
            <p:txBody>
              <a:bodyPr wrap="square" rtlCol="0">
                <a:spAutoFit/>
              </a:bodyPr>
              <a:lstStyle/>
              <a:p>
                <a:r>
                  <a:rPr lang="en-US" altLang="zh-CN" sz="1400" dirty="0" smtClean="0">
                    <a:latin typeface="宋体" panose="02010600030101010101" pitchFamily="2" charset="-122"/>
                    <a:ea typeface="宋体" panose="02010600030101010101" pitchFamily="2" charset="-122"/>
                    <a:cs typeface="Times New Roman" panose="02020603050405020304" pitchFamily="18" charset="0"/>
                  </a:rPr>
                  <a:t>p=0.9</a:t>
                </a:r>
                <a:endParaRPr lang="zh-CN" altLang="en-US" sz="1400" dirty="0">
                  <a:latin typeface="宋体" panose="02010600030101010101" pitchFamily="2" charset="-122"/>
                  <a:ea typeface="宋体" panose="02010600030101010101" pitchFamily="2" charset="-122"/>
                  <a:cs typeface="Times New Roman" panose="02020603050405020304" pitchFamily="18" charset="0"/>
                </a:endParaRPr>
              </a:p>
            </p:txBody>
          </p:sp>
          <p:sp>
            <p:nvSpPr>
              <p:cNvPr id="91" name="文本框 90"/>
              <p:cNvSpPr txBox="1"/>
              <p:nvPr/>
            </p:nvSpPr>
            <p:spPr>
              <a:xfrm>
                <a:off x="7537228" y="3253899"/>
                <a:ext cx="821769" cy="307777"/>
              </a:xfrm>
              <a:prstGeom prst="rect">
                <a:avLst/>
              </a:prstGeom>
              <a:noFill/>
            </p:spPr>
            <p:txBody>
              <a:bodyPr wrap="square" rtlCol="0">
                <a:spAutoFit/>
              </a:bodyPr>
              <a:lstStyle/>
              <a:p>
                <a:r>
                  <a:rPr lang="en-US" altLang="zh-CN" sz="1400" dirty="0" smtClean="0">
                    <a:latin typeface="宋体" panose="02010600030101010101" pitchFamily="2" charset="-122"/>
                    <a:ea typeface="宋体" panose="02010600030101010101" pitchFamily="2" charset="-122"/>
                    <a:cs typeface="Times New Roman" panose="02020603050405020304" pitchFamily="18" charset="0"/>
                  </a:rPr>
                  <a:t>p=0.1</a:t>
                </a:r>
                <a:endParaRPr lang="zh-CN" altLang="en-US" sz="1400" dirty="0">
                  <a:latin typeface="宋体" panose="02010600030101010101" pitchFamily="2" charset="-122"/>
                  <a:ea typeface="宋体" panose="02010600030101010101" pitchFamily="2" charset="-122"/>
                  <a:cs typeface="Times New Roman" panose="02020603050405020304" pitchFamily="18" charset="0"/>
                </a:endParaRPr>
              </a:p>
            </p:txBody>
          </p:sp>
          <p:sp>
            <p:nvSpPr>
              <p:cNvPr id="92" name="文本框 91"/>
              <p:cNvSpPr txBox="1"/>
              <p:nvPr/>
            </p:nvSpPr>
            <p:spPr>
              <a:xfrm>
                <a:off x="7537228" y="3871179"/>
                <a:ext cx="821769" cy="307777"/>
              </a:xfrm>
              <a:prstGeom prst="rect">
                <a:avLst/>
              </a:prstGeom>
              <a:noFill/>
            </p:spPr>
            <p:txBody>
              <a:bodyPr wrap="square" rtlCol="0">
                <a:spAutoFit/>
              </a:bodyPr>
              <a:lstStyle/>
              <a:p>
                <a:r>
                  <a:rPr lang="en-US" altLang="zh-CN" sz="1400" dirty="0" smtClean="0">
                    <a:latin typeface="宋体" panose="02010600030101010101" pitchFamily="2" charset="-122"/>
                    <a:ea typeface="宋体" panose="02010600030101010101" pitchFamily="2" charset="-122"/>
                    <a:cs typeface="Times New Roman" panose="02020603050405020304" pitchFamily="18" charset="0"/>
                  </a:rPr>
                  <a:t>p=0.9</a:t>
                </a:r>
                <a:endParaRPr lang="zh-CN" altLang="en-US" sz="1400" dirty="0">
                  <a:latin typeface="宋体" panose="02010600030101010101" pitchFamily="2" charset="-122"/>
                  <a:ea typeface="宋体" panose="02010600030101010101" pitchFamily="2" charset="-122"/>
                  <a:cs typeface="Times New Roman" panose="02020603050405020304" pitchFamily="18" charset="0"/>
                </a:endParaRPr>
              </a:p>
            </p:txBody>
          </p:sp>
          <p:sp>
            <p:nvSpPr>
              <p:cNvPr id="93" name="文本框 92"/>
              <p:cNvSpPr txBox="1"/>
              <p:nvPr/>
            </p:nvSpPr>
            <p:spPr>
              <a:xfrm>
                <a:off x="7537229" y="4448603"/>
                <a:ext cx="821769" cy="307777"/>
              </a:xfrm>
              <a:prstGeom prst="rect">
                <a:avLst/>
              </a:prstGeom>
              <a:noFill/>
            </p:spPr>
            <p:txBody>
              <a:bodyPr wrap="square" rtlCol="0">
                <a:spAutoFit/>
              </a:bodyPr>
              <a:lstStyle/>
              <a:p>
                <a:r>
                  <a:rPr lang="en-US" altLang="zh-CN" sz="1400" dirty="0" smtClean="0">
                    <a:latin typeface="宋体" panose="02010600030101010101" pitchFamily="2" charset="-122"/>
                    <a:ea typeface="宋体" panose="02010600030101010101" pitchFamily="2" charset="-122"/>
                    <a:cs typeface="Times New Roman" panose="02020603050405020304" pitchFamily="18" charset="0"/>
                  </a:rPr>
                  <a:t>p=0.1</a:t>
                </a:r>
                <a:endParaRPr lang="zh-CN" altLang="en-US" sz="1400" dirty="0">
                  <a:latin typeface="宋体" panose="02010600030101010101" pitchFamily="2" charset="-122"/>
                  <a:ea typeface="宋体" panose="02010600030101010101" pitchFamily="2" charset="-122"/>
                  <a:cs typeface="Times New Roman" panose="02020603050405020304" pitchFamily="18" charset="0"/>
                </a:endParaRPr>
              </a:p>
            </p:txBody>
          </p:sp>
          <p:sp>
            <p:nvSpPr>
              <p:cNvPr id="94" name="文本框 93"/>
              <p:cNvSpPr txBox="1"/>
              <p:nvPr/>
            </p:nvSpPr>
            <p:spPr>
              <a:xfrm>
                <a:off x="8908426" y="5609219"/>
                <a:ext cx="1257012" cy="523220"/>
              </a:xfrm>
              <a:prstGeom prst="rect">
                <a:avLst/>
              </a:prstGeom>
              <a:ln>
                <a:noFill/>
              </a:ln>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altLang="zh-CN" sz="1400" dirty="0" smtClean="0">
                    <a:latin typeface="宋体" panose="02010600030101010101" pitchFamily="2" charset="-122"/>
                    <a:ea typeface="宋体" panose="02010600030101010101" pitchFamily="2" charset="-122"/>
                    <a:cs typeface="Times New Roman" panose="02020603050405020304" pitchFamily="18" charset="0"/>
                  </a:rPr>
                  <a:t>40</a:t>
                </a:r>
                <a:r>
                  <a:rPr lang="en-US" altLang="zh-CN" sz="1400" dirty="0" smtClean="0">
                    <a:latin typeface="宋体" panose="02010600030101010101" pitchFamily="2" charset="-122"/>
                    <a:ea typeface="宋体" panose="02010600030101010101" pitchFamily="2" charset="-122"/>
                    <a:cs typeface="Times New Roman" panose="02020603050405020304" pitchFamily="18" charset="0"/>
                    <a:sym typeface="Symbol" panose="05050102010706020507" pitchFamily="18" charset="2"/>
                  </a:rPr>
                  <a:t>30.7+1030.3-100</a:t>
                </a:r>
                <a:endParaRPr lang="zh-CN" altLang="en-US" sz="1400" dirty="0">
                  <a:latin typeface="宋体" panose="02010600030101010101" pitchFamily="2" charset="-122"/>
                  <a:ea typeface="宋体" panose="02010600030101010101" pitchFamily="2" charset="-122"/>
                  <a:cs typeface="Times New Roman" panose="02020603050405020304" pitchFamily="18" charset="0"/>
                </a:endParaRPr>
              </a:p>
            </p:txBody>
          </p:sp>
          <p:sp>
            <p:nvSpPr>
              <p:cNvPr id="95" name="文本框 94"/>
              <p:cNvSpPr txBox="1"/>
              <p:nvPr/>
            </p:nvSpPr>
            <p:spPr>
              <a:xfrm>
                <a:off x="8887170" y="3164363"/>
                <a:ext cx="1100167" cy="307777"/>
              </a:xfrm>
              <a:prstGeom prst="rect">
                <a:avLst/>
              </a:prstGeom>
              <a:noFill/>
            </p:spPr>
            <p:txBody>
              <a:bodyPr wrap="square" rtlCol="0">
                <a:spAutoFit/>
              </a:bodyPr>
              <a:lstStyle/>
              <a:p>
                <a:r>
                  <a:rPr lang="en-US" altLang="zh-CN" sz="1400" dirty="0" smtClean="0">
                    <a:latin typeface="宋体" panose="02010600030101010101" pitchFamily="2" charset="-122"/>
                    <a:ea typeface="宋体" panose="02010600030101010101" pitchFamily="2" charset="-122"/>
                    <a:cs typeface="Times New Roman" panose="02020603050405020304" pitchFamily="18" charset="0"/>
                  </a:rPr>
                  <a:t>0</a:t>
                </a:r>
                <a:r>
                  <a:rPr lang="en-US" altLang="zh-CN" sz="1400" dirty="0" smtClean="0">
                    <a:latin typeface="宋体" panose="02010600030101010101" pitchFamily="2" charset="-122"/>
                    <a:ea typeface="宋体" panose="02010600030101010101" pitchFamily="2" charset="-122"/>
                    <a:cs typeface="Times New Roman" panose="02020603050405020304" pitchFamily="18" charset="0"/>
                    <a:sym typeface="Symbol" panose="05050102010706020507" pitchFamily="18" charset="2"/>
                  </a:rPr>
                  <a:t>7-200</a:t>
                </a:r>
                <a:endParaRPr lang="zh-CN" altLang="en-US" sz="1400" dirty="0">
                  <a:latin typeface="宋体" panose="02010600030101010101" pitchFamily="2" charset="-122"/>
                  <a:ea typeface="宋体" panose="02010600030101010101" pitchFamily="2" charset="-122"/>
                  <a:cs typeface="Times New Roman" panose="02020603050405020304" pitchFamily="18" charset="0"/>
                </a:endParaRPr>
              </a:p>
            </p:txBody>
          </p:sp>
          <p:sp>
            <p:nvSpPr>
              <p:cNvPr id="96" name="文本框 95"/>
              <p:cNvSpPr txBox="1"/>
              <p:nvPr/>
            </p:nvSpPr>
            <p:spPr>
              <a:xfrm>
                <a:off x="8908426" y="5107400"/>
                <a:ext cx="1100167" cy="307777"/>
              </a:xfrm>
              <a:prstGeom prst="rect">
                <a:avLst/>
              </a:prstGeom>
              <a:noFill/>
            </p:spPr>
            <p:txBody>
              <a:bodyPr wrap="square" rtlCol="0">
                <a:spAutoFit/>
              </a:bodyPr>
              <a:lstStyle/>
              <a:p>
                <a:r>
                  <a:rPr lang="en-US" altLang="zh-CN" sz="1400" dirty="0">
                    <a:latin typeface="宋体" panose="02010600030101010101" pitchFamily="2" charset="-122"/>
                    <a:ea typeface="宋体" panose="02010600030101010101" pitchFamily="2" charset="-122"/>
                    <a:cs typeface="Times New Roman" panose="02020603050405020304" pitchFamily="18" charset="0"/>
                  </a:rPr>
                  <a:t>1</a:t>
                </a:r>
                <a:r>
                  <a:rPr lang="en-US" altLang="zh-CN" sz="1400" dirty="0" smtClean="0">
                    <a:latin typeface="宋体" panose="02010600030101010101" pitchFamily="2" charset="-122"/>
                    <a:ea typeface="宋体" panose="02010600030101010101" pitchFamily="2" charset="-122"/>
                    <a:cs typeface="Times New Roman" panose="02020603050405020304" pitchFamily="18" charset="0"/>
                  </a:rPr>
                  <a:t>0</a:t>
                </a:r>
                <a:r>
                  <a:rPr lang="en-US" altLang="zh-CN" sz="1400" dirty="0" smtClean="0">
                    <a:latin typeface="宋体" panose="02010600030101010101" pitchFamily="2" charset="-122"/>
                    <a:ea typeface="宋体" panose="02010600030101010101" pitchFamily="2" charset="-122"/>
                    <a:cs typeface="Times New Roman" panose="02020603050405020304" pitchFamily="18" charset="0"/>
                    <a:sym typeface="Symbol" panose="05050102010706020507" pitchFamily="18" charset="2"/>
                  </a:rPr>
                  <a:t>7</a:t>
                </a:r>
                <a:endParaRPr lang="zh-CN" altLang="en-US" sz="1400" dirty="0">
                  <a:latin typeface="宋体" panose="02010600030101010101" pitchFamily="2" charset="-122"/>
                  <a:ea typeface="宋体" panose="02010600030101010101" pitchFamily="2" charset="-122"/>
                  <a:cs typeface="Times New Roman" panose="02020603050405020304" pitchFamily="18" charset="0"/>
                </a:endParaRPr>
              </a:p>
            </p:txBody>
          </p:sp>
          <p:sp>
            <p:nvSpPr>
              <p:cNvPr id="97" name="文本框 96"/>
              <p:cNvSpPr txBox="1"/>
              <p:nvPr/>
            </p:nvSpPr>
            <p:spPr>
              <a:xfrm>
                <a:off x="8887170" y="3769276"/>
                <a:ext cx="1100167" cy="307777"/>
              </a:xfrm>
              <a:prstGeom prst="rect">
                <a:avLst/>
              </a:prstGeom>
              <a:noFill/>
            </p:spPr>
            <p:txBody>
              <a:bodyPr wrap="square" rtlCol="0">
                <a:spAutoFit/>
              </a:bodyPr>
              <a:lstStyle/>
              <a:p>
                <a:r>
                  <a:rPr lang="en-US" altLang="zh-CN" sz="1400" dirty="0" smtClean="0">
                    <a:latin typeface="宋体" panose="02010600030101010101" pitchFamily="2" charset="-122"/>
                    <a:ea typeface="宋体" panose="02010600030101010101" pitchFamily="2" charset="-122"/>
                    <a:cs typeface="Times New Roman" panose="02020603050405020304" pitchFamily="18" charset="0"/>
                  </a:rPr>
                  <a:t>40</a:t>
                </a:r>
                <a:r>
                  <a:rPr lang="en-US" altLang="zh-CN" sz="1400" dirty="0" smtClean="0">
                    <a:latin typeface="宋体" panose="02010600030101010101" pitchFamily="2" charset="-122"/>
                    <a:ea typeface="宋体" panose="02010600030101010101" pitchFamily="2" charset="-122"/>
                    <a:cs typeface="Times New Roman" panose="02020603050405020304" pitchFamily="18" charset="0"/>
                    <a:sym typeface="Symbol" panose="05050102010706020507" pitchFamily="18" charset="2"/>
                  </a:rPr>
                  <a:t>7</a:t>
                </a:r>
                <a:endParaRPr lang="zh-CN" altLang="en-US" sz="1400" dirty="0">
                  <a:latin typeface="宋体" panose="02010600030101010101" pitchFamily="2" charset="-122"/>
                  <a:ea typeface="宋体" panose="02010600030101010101" pitchFamily="2" charset="-122"/>
                  <a:cs typeface="Times New Roman" panose="02020603050405020304" pitchFamily="18" charset="0"/>
                </a:endParaRPr>
              </a:p>
            </p:txBody>
          </p:sp>
          <p:sp>
            <p:nvSpPr>
              <p:cNvPr id="98" name="文本框 97"/>
              <p:cNvSpPr txBox="1"/>
              <p:nvPr/>
            </p:nvSpPr>
            <p:spPr>
              <a:xfrm>
                <a:off x="8908426" y="4386791"/>
                <a:ext cx="1100167" cy="307777"/>
              </a:xfrm>
              <a:prstGeom prst="rect">
                <a:avLst/>
              </a:prstGeom>
              <a:noFill/>
            </p:spPr>
            <p:txBody>
              <a:bodyPr wrap="square" rtlCol="0">
                <a:spAutoFit/>
              </a:bodyPr>
              <a:lstStyle/>
              <a:p>
                <a:r>
                  <a:rPr lang="en-US" altLang="zh-CN" sz="1400" dirty="0">
                    <a:latin typeface="宋体" panose="02010600030101010101" pitchFamily="2" charset="-122"/>
                    <a:ea typeface="宋体" panose="02010600030101010101" pitchFamily="2" charset="-122"/>
                    <a:cs typeface="Times New Roman" panose="02020603050405020304" pitchFamily="18" charset="0"/>
                  </a:rPr>
                  <a:t>1</a:t>
                </a:r>
                <a:r>
                  <a:rPr lang="en-US" altLang="zh-CN" sz="1400" dirty="0" smtClean="0">
                    <a:latin typeface="宋体" panose="02010600030101010101" pitchFamily="2" charset="-122"/>
                    <a:ea typeface="宋体" panose="02010600030101010101" pitchFamily="2" charset="-122"/>
                    <a:cs typeface="Times New Roman" panose="02020603050405020304" pitchFamily="18" charset="0"/>
                  </a:rPr>
                  <a:t>0</a:t>
                </a:r>
                <a:r>
                  <a:rPr lang="en-US" altLang="zh-CN" sz="1400" dirty="0" smtClean="0">
                    <a:latin typeface="宋体" panose="02010600030101010101" pitchFamily="2" charset="-122"/>
                    <a:ea typeface="宋体" panose="02010600030101010101" pitchFamily="2" charset="-122"/>
                    <a:cs typeface="Times New Roman" panose="02020603050405020304" pitchFamily="18" charset="0"/>
                    <a:sym typeface="Symbol" panose="05050102010706020507" pitchFamily="18" charset="2"/>
                  </a:rPr>
                  <a:t>7</a:t>
                </a:r>
                <a:endParaRPr lang="zh-CN" altLang="en-US" sz="1400" dirty="0">
                  <a:latin typeface="宋体" panose="02010600030101010101" pitchFamily="2" charset="-122"/>
                  <a:ea typeface="宋体" panose="02010600030101010101" pitchFamily="2" charset="-122"/>
                  <a:cs typeface="Times New Roman" panose="02020603050405020304" pitchFamily="18" charset="0"/>
                </a:endParaRPr>
              </a:p>
            </p:txBody>
          </p:sp>
          <p:sp>
            <p:nvSpPr>
              <p:cNvPr id="99" name="文本框 98"/>
              <p:cNvSpPr txBox="1"/>
              <p:nvPr/>
            </p:nvSpPr>
            <p:spPr>
              <a:xfrm>
                <a:off x="5960458" y="5019243"/>
                <a:ext cx="821769" cy="307777"/>
              </a:xfrm>
              <a:prstGeom prst="rect">
                <a:avLst/>
              </a:prstGeom>
              <a:noFill/>
            </p:spPr>
            <p:txBody>
              <a:bodyPr wrap="square" rtlCol="0">
                <a:spAutoFit/>
              </a:bodyPr>
              <a:lstStyle/>
              <a:p>
                <a:r>
                  <a:rPr lang="zh-CN" altLang="en-US" sz="1400" dirty="0" smtClean="0">
                    <a:latin typeface="宋体" panose="02010600030101010101" pitchFamily="2" charset="-122"/>
                    <a:ea typeface="宋体" panose="02010600030101010101" pitchFamily="2" charset="-122"/>
                    <a:cs typeface="Times New Roman" panose="02020603050405020304" pitchFamily="18" charset="0"/>
                  </a:rPr>
                  <a:t>销路差</a:t>
                </a:r>
                <a:endParaRPr lang="zh-CN" altLang="en-US" sz="1400" dirty="0">
                  <a:latin typeface="宋体" panose="02010600030101010101" pitchFamily="2" charset="-122"/>
                  <a:ea typeface="宋体" panose="02010600030101010101" pitchFamily="2" charset="-122"/>
                  <a:cs typeface="Times New Roman" panose="02020603050405020304" pitchFamily="18" charset="0"/>
                </a:endParaRPr>
              </a:p>
            </p:txBody>
          </p:sp>
          <p:sp>
            <p:nvSpPr>
              <p:cNvPr id="100" name="文本框 99"/>
              <p:cNvSpPr txBox="1"/>
              <p:nvPr/>
            </p:nvSpPr>
            <p:spPr>
              <a:xfrm>
                <a:off x="5998886" y="5206568"/>
                <a:ext cx="821769" cy="307777"/>
              </a:xfrm>
              <a:prstGeom prst="rect">
                <a:avLst/>
              </a:prstGeom>
              <a:noFill/>
            </p:spPr>
            <p:txBody>
              <a:bodyPr wrap="square" rtlCol="0">
                <a:spAutoFit/>
              </a:bodyPr>
              <a:lstStyle/>
              <a:p>
                <a:r>
                  <a:rPr lang="en-US" altLang="zh-CN" sz="1400" dirty="0" smtClean="0">
                    <a:latin typeface="宋体" panose="02010600030101010101" pitchFamily="2" charset="-122"/>
                    <a:ea typeface="宋体" panose="02010600030101010101" pitchFamily="2" charset="-122"/>
                    <a:cs typeface="Times New Roman" panose="02020603050405020304" pitchFamily="18" charset="0"/>
                  </a:rPr>
                  <a:t>p=0.3</a:t>
                </a:r>
                <a:endParaRPr lang="zh-CN" altLang="en-US" sz="1400" dirty="0">
                  <a:latin typeface="宋体" panose="02010600030101010101" pitchFamily="2" charset="-122"/>
                  <a:ea typeface="宋体" panose="02010600030101010101" pitchFamily="2" charset="-122"/>
                  <a:cs typeface="Times New Roman" panose="02020603050405020304" pitchFamily="18" charset="0"/>
                </a:endParaRPr>
              </a:p>
            </p:txBody>
          </p:sp>
          <p:sp>
            <p:nvSpPr>
              <p:cNvPr id="101" name="文本框 100"/>
              <p:cNvSpPr txBox="1"/>
              <p:nvPr/>
            </p:nvSpPr>
            <p:spPr>
              <a:xfrm>
                <a:off x="3812761" y="3622790"/>
                <a:ext cx="821769" cy="307777"/>
              </a:xfrm>
              <a:prstGeom prst="rect">
                <a:avLst/>
              </a:prstGeom>
              <a:noFill/>
            </p:spPr>
            <p:txBody>
              <a:bodyPr wrap="square" rtlCol="0">
                <a:spAutoFit/>
              </a:bodyPr>
              <a:lstStyle/>
              <a:p>
                <a:r>
                  <a:rPr lang="zh-CN" altLang="en-US" sz="1400" dirty="0" smtClean="0">
                    <a:latin typeface="宋体" panose="02010600030101010101" pitchFamily="2" charset="-122"/>
                    <a:ea typeface="宋体" panose="02010600030101010101" pitchFamily="2" charset="-122"/>
                    <a:cs typeface="Times New Roman" panose="02020603050405020304" pitchFamily="18" charset="0"/>
                  </a:rPr>
                  <a:t>销路好</a:t>
                </a:r>
                <a:endParaRPr lang="zh-CN" altLang="en-US" sz="1400" dirty="0">
                  <a:latin typeface="宋体" panose="02010600030101010101" pitchFamily="2" charset="-122"/>
                  <a:ea typeface="宋体" panose="02010600030101010101" pitchFamily="2" charset="-122"/>
                  <a:cs typeface="Times New Roman" panose="02020603050405020304" pitchFamily="18" charset="0"/>
                </a:endParaRPr>
              </a:p>
            </p:txBody>
          </p:sp>
          <p:sp>
            <p:nvSpPr>
              <p:cNvPr id="102" name="文本框 101"/>
              <p:cNvSpPr txBox="1"/>
              <p:nvPr/>
            </p:nvSpPr>
            <p:spPr>
              <a:xfrm>
                <a:off x="3851189" y="3810115"/>
                <a:ext cx="821769" cy="307777"/>
              </a:xfrm>
              <a:prstGeom prst="rect">
                <a:avLst/>
              </a:prstGeom>
              <a:noFill/>
            </p:spPr>
            <p:txBody>
              <a:bodyPr wrap="square" rtlCol="0">
                <a:spAutoFit/>
              </a:bodyPr>
              <a:lstStyle/>
              <a:p>
                <a:r>
                  <a:rPr lang="en-US" altLang="zh-CN" sz="1400" dirty="0" smtClean="0">
                    <a:latin typeface="宋体" panose="02010600030101010101" pitchFamily="2" charset="-122"/>
                    <a:ea typeface="宋体" panose="02010600030101010101" pitchFamily="2" charset="-122"/>
                    <a:cs typeface="Times New Roman" panose="02020603050405020304" pitchFamily="18" charset="0"/>
                  </a:rPr>
                  <a:t>p=0.7</a:t>
                </a:r>
                <a:endParaRPr lang="zh-CN" altLang="en-US" sz="1400" dirty="0">
                  <a:latin typeface="宋体" panose="02010600030101010101" pitchFamily="2" charset="-122"/>
                  <a:ea typeface="宋体" panose="02010600030101010101" pitchFamily="2" charset="-122"/>
                  <a:cs typeface="Times New Roman" panose="02020603050405020304" pitchFamily="18" charset="0"/>
                </a:endParaRPr>
              </a:p>
            </p:txBody>
          </p:sp>
        </p:grpSp>
        <p:sp>
          <p:nvSpPr>
            <p:cNvPr id="104" name="文本框 103"/>
            <p:cNvSpPr txBox="1"/>
            <p:nvPr/>
          </p:nvSpPr>
          <p:spPr>
            <a:xfrm>
              <a:off x="1216024" y="3357068"/>
              <a:ext cx="751242" cy="584775"/>
            </a:xfrm>
            <a:prstGeom prst="rect">
              <a:avLst/>
            </a:prstGeom>
            <a:noFill/>
          </p:spPr>
          <p:txBody>
            <a:bodyPr wrap="square" rtlCol="0">
              <a:spAutoFit/>
            </a:bodyPr>
            <a:lstStyle/>
            <a:p>
              <a:r>
                <a:rPr lang="zh-CN" altLang="en-US" sz="1600" dirty="0" smtClean="0">
                  <a:latin typeface="宋体" panose="02010600030101010101" pitchFamily="2" charset="-122"/>
                  <a:ea typeface="宋体" panose="02010600030101010101" pitchFamily="2" charset="-122"/>
                  <a:cs typeface="Times New Roman" panose="02020603050405020304" pitchFamily="18" charset="0"/>
                </a:rPr>
                <a:t>决策</a:t>
              </a:r>
              <a:r>
                <a:rPr lang="en-US" altLang="zh-CN" sz="1600" dirty="0" smtClean="0">
                  <a:latin typeface="Times New Roman" panose="02020603050405020304" pitchFamily="18" charset="0"/>
                  <a:ea typeface="华文新魏" panose="02010800040101010101" pitchFamily="2" charset="-122"/>
                  <a:cs typeface="Times New Roman" panose="02020603050405020304" pitchFamily="18" charset="0"/>
                </a:rPr>
                <a:t>1</a:t>
              </a:r>
            </a:p>
            <a:p>
              <a:r>
                <a:rPr lang="en-US" altLang="zh-CN" sz="1600" dirty="0" smtClean="0">
                  <a:latin typeface="Times New Roman" panose="02020603050405020304" pitchFamily="18" charset="0"/>
                  <a:ea typeface="华文新魏" panose="02010800040101010101" pitchFamily="2" charset="-122"/>
                  <a:cs typeface="Times New Roman" panose="02020603050405020304" pitchFamily="18" charset="0"/>
                </a:rPr>
                <a:t>max E</a:t>
              </a:r>
              <a:endParaRPr lang="zh-CN" altLang="en-US" sz="1600" dirty="0">
                <a:latin typeface="Times New Roman" panose="02020603050405020304" pitchFamily="18" charset="0"/>
                <a:ea typeface="华文新魏" panose="02010800040101010101" pitchFamily="2" charset="-122"/>
                <a:cs typeface="Times New Roman" panose="02020603050405020304" pitchFamily="18" charset="0"/>
              </a:endParaRPr>
            </a:p>
          </p:txBody>
        </p:sp>
        <p:sp>
          <p:nvSpPr>
            <p:cNvPr id="105" name="文本框 104"/>
            <p:cNvSpPr txBox="1"/>
            <p:nvPr/>
          </p:nvSpPr>
          <p:spPr>
            <a:xfrm>
              <a:off x="2948684" y="3960712"/>
              <a:ext cx="483491" cy="338554"/>
            </a:xfrm>
            <a:prstGeom prst="rect">
              <a:avLst/>
            </a:prstGeom>
            <a:noFill/>
          </p:spPr>
          <p:txBody>
            <a:bodyPr wrap="square" rtlCol="0">
              <a:spAutoFit/>
            </a:bodyPr>
            <a:lstStyle/>
            <a:p>
              <a:r>
                <a:rPr lang="en-US" altLang="zh-CN" sz="1600" dirty="0" smtClean="0">
                  <a:latin typeface="Times New Roman" panose="02020603050405020304" pitchFamily="18" charset="0"/>
                  <a:cs typeface="Times New Roman" panose="02020603050405020304" pitchFamily="18" charset="0"/>
                </a:rPr>
                <a:t>E(3)</a:t>
              </a:r>
              <a:endParaRPr lang="zh-CN" altLang="en-US" sz="1600" dirty="0">
                <a:latin typeface="Times New Roman" panose="02020603050405020304" pitchFamily="18" charset="0"/>
                <a:cs typeface="Times New Roman" panose="02020603050405020304" pitchFamily="18" charset="0"/>
              </a:endParaRPr>
            </a:p>
          </p:txBody>
        </p:sp>
        <p:sp>
          <p:nvSpPr>
            <p:cNvPr id="106" name="文本框 105"/>
            <p:cNvSpPr txBox="1"/>
            <p:nvPr/>
          </p:nvSpPr>
          <p:spPr>
            <a:xfrm>
              <a:off x="2948684" y="1043262"/>
              <a:ext cx="483491" cy="338554"/>
            </a:xfrm>
            <a:prstGeom prst="rect">
              <a:avLst/>
            </a:prstGeom>
            <a:noFill/>
          </p:spPr>
          <p:txBody>
            <a:bodyPr wrap="square" rtlCol="0">
              <a:spAutoFit/>
            </a:bodyPr>
            <a:lstStyle/>
            <a:p>
              <a:r>
                <a:rPr lang="en-US" altLang="zh-CN" sz="1600" dirty="0" smtClean="0">
                  <a:latin typeface="Times New Roman" panose="02020603050405020304" pitchFamily="18" charset="0"/>
                  <a:cs typeface="Times New Roman" panose="02020603050405020304" pitchFamily="18" charset="0"/>
                </a:rPr>
                <a:t>E(1)</a:t>
              </a:r>
              <a:endParaRPr lang="zh-CN" altLang="en-US" sz="1600" dirty="0">
                <a:latin typeface="Times New Roman" panose="02020603050405020304" pitchFamily="18" charset="0"/>
                <a:cs typeface="Times New Roman" panose="02020603050405020304" pitchFamily="18" charset="0"/>
              </a:endParaRPr>
            </a:p>
          </p:txBody>
        </p:sp>
        <p:sp>
          <p:nvSpPr>
            <p:cNvPr id="107" name="文本框 106"/>
            <p:cNvSpPr txBox="1"/>
            <p:nvPr/>
          </p:nvSpPr>
          <p:spPr>
            <a:xfrm>
              <a:off x="2973838" y="2311026"/>
              <a:ext cx="483491" cy="338554"/>
            </a:xfrm>
            <a:prstGeom prst="rect">
              <a:avLst/>
            </a:prstGeom>
            <a:noFill/>
          </p:spPr>
          <p:txBody>
            <a:bodyPr wrap="square" rtlCol="0">
              <a:spAutoFit/>
            </a:bodyPr>
            <a:lstStyle/>
            <a:p>
              <a:r>
                <a:rPr lang="en-US" altLang="zh-CN" sz="1600" dirty="0" smtClean="0">
                  <a:latin typeface="Times New Roman" panose="02020603050405020304" pitchFamily="18" charset="0"/>
                  <a:cs typeface="Times New Roman" panose="02020603050405020304" pitchFamily="18" charset="0"/>
                </a:rPr>
                <a:t>E(2)</a:t>
              </a:r>
              <a:endParaRPr lang="zh-CN" altLang="en-US" sz="1600" dirty="0">
                <a:latin typeface="Times New Roman" panose="02020603050405020304" pitchFamily="18" charset="0"/>
                <a:cs typeface="Times New Roman" panose="02020603050405020304" pitchFamily="18" charset="0"/>
              </a:endParaRPr>
            </a:p>
          </p:txBody>
        </p:sp>
        <p:sp>
          <p:nvSpPr>
            <p:cNvPr id="111" name="文本框 110"/>
            <p:cNvSpPr txBox="1"/>
            <p:nvPr/>
          </p:nvSpPr>
          <p:spPr>
            <a:xfrm>
              <a:off x="4867275" y="3429000"/>
              <a:ext cx="647700" cy="523220"/>
            </a:xfrm>
            <a:prstGeom prst="rect">
              <a:avLst/>
            </a:prstGeom>
            <a:noFill/>
          </p:spPr>
          <p:txBody>
            <a:bodyPr wrap="square" rtlCol="0">
              <a:spAutoFit/>
            </a:bodyPr>
            <a:lstStyle/>
            <a:p>
              <a:r>
                <a:rPr lang="zh-CN" altLang="en-US" sz="1400" dirty="0" smtClean="0">
                  <a:latin typeface="Times New Roman" panose="02020603050405020304" pitchFamily="18" charset="0"/>
                  <a:ea typeface="宋体" panose="02010600030101010101" pitchFamily="2" charset="-122"/>
                  <a:cs typeface="Times New Roman" panose="02020603050405020304" pitchFamily="18" charset="0"/>
                </a:rPr>
                <a:t>决策</a:t>
              </a:r>
              <a:r>
                <a:rPr lang="en-US" altLang="zh-CN" sz="1400" dirty="0" smtClean="0">
                  <a:latin typeface="Times New Roman" panose="02020603050405020304" pitchFamily="18" charset="0"/>
                  <a:ea typeface="宋体" panose="02010600030101010101" pitchFamily="2" charset="-122"/>
                  <a:cs typeface="Times New Roman" panose="02020603050405020304" pitchFamily="18" charset="0"/>
                </a:rPr>
                <a:t>2</a:t>
              </a:r>
            </a:p>
            <a:p>
              <a:r>
                <a:rPr lang="en-US" altLang="zh-CN" sz="1400" dirty="0" smtClean="0">
                  <a:latin typeface="Times New Roman" panose="02020603050405020304" pitchFamily="18" charset="0"/>
                  <a:ea typeface="宋体" panose="02010600030101010101" pitchFamily="2" charset="-122"/>
                  <a:cs typeface="Times New Roman" panose="02020603050405020304" pitchFamily="18" charset="0"/>
                </a:rPr>
                <a:t>max E</a:t>
              </a:r>
              <a:endParaRPr lang="zh-CN" altLang="en-US" sz="14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12" name="文本框 111"/>
            <p:cNvSpPr txBox="1"/>
            <p:nvPr/>
          </p:nvSpPr>
          <p:spPr>
            <a:xfrm>
              <a:off x="6555269" y="2846975"/>
              <a:ext cx="588657" cy="307777"/>
            </a:xfrm>
            <a:prstGeom prst="rect">
              <a:avLst/>
            </a:prstGeom>
            <a:noFill/>
          </p:spPr>
          <p:txBody>
            <a:bodyPr wrap="square" rtlCol="0">
              <a:spAutoFit/>
            </a:bodyPr>
            <a:lstStyle/>
            <a:p>
              <a:r>
                <a:rPr lang="en-US" altLang="zh-CN" sz="1400" dirty="0" smtClean="0">
                  <a:latin typeface="Times New Roman" panose="02020603050405020304" pitchFamily="18" charset="0"/>
                  <a:cs typeface="Times New Roman" panose="02020603050405020304" pitchFamily="18" charset="0"/>
                </a:rPr>
                <a:t>E(3)</a:t>
              </a:r>
              <a:r>
                <a:rPr lang="en-US" altLang="zh-CN" sz="1400" baseline="-25000" dirty="0" smtClean="0">
                  <a:latin typeface="Times New Roman" panose="02020603050405020304" pitchFamily="18" charset="0"/>
                  <a:cs typeface="Times New Roman" panose="02020603050405020304" pitchFamily="18" charset="0"/>
                </a:rPr>
                <a:t>1</a:t>
              </a:r>
              <a:endParaRPr lang="zh-CN" altLang="en-US" sz="1400" baseline="-25000" dirty="0">
                <a:latin typeface="Times New Roman" panose="02020603050405020304" pitchFamily="18" charset="0"/>
                <a:cs typeface="Times New Roman" panose="02020603050405020304" pitchFamily="18" charset="0"/>
              </a:endParaRPr>
            </a:p>
          </p:txBody>
        </p:sp>
        <p:sp>
          <p:nvSpPr>
            <p:cNvPr id="113" name="文本框 112"/>
            <p:cNvSpPr txBox="1"/>
            <p:nvPr/>
          </p:nvSpPr>
          <p:spPr>
            <a:xfrm>
              <a:off x="6524578" y="4148865"/>
              <a:ext cx="588657" cy="307777"/>
            </a:xfrm>
            <a:prstGeom prst="rect">
              <a:avLst/>
            </a:prstGeom>
            <a:noFill/>
          </p:spPr>
          <p:txBody>
            <a:bodyPr wrap="square" rtlCol="0">
              <a:spAutoFit/>
            </a:bodyPr>
            <a:lstStyle/>
            <a:p>
              <a:r>
                <a:rPr lang="en-US" altLang="zh-CN" sz="1400" dirty="0" smtClean="0">
                  <a:latin typeface="Times New Roman" panose="02020603050405020304" pitchFamily="18" charset="0"/>
                  <a:cs typeface="Times New Roman" panose="02020603050405020304" pitchFamily="18" charset="0"/>
                </a:rPr>
                <a:t>E(3)</a:t>
              </a:r>
              <a:r>
                <a:rPr lang="en-US" altLang="zh-CN" sz="1400" baseline="-25000" dirty="0" smtClean="0">
                  <a:latin typeface="Times New Roman" panose="02020603050405020304" pitchFamily="18" charset="0"/>
                  <a:cs typeface="Times New Roman" panose="02020603050405020304" pitchFamily="18" charset="0"/>
                </a:rPr>
                <a:t>2</a:t>
              </a:r>
              <a:endParaRPr lang="zh-CN" altLang="en-US" sz="1400" baseline="-25000" dirty="0">
                <a:latin typeface="Times New Roman" panose="02020603050405020304" pitchFamily="18" charset="0"/>
                <a:cs typeface="Times New Roman" panose="02020603050405020304" pitchFamily="18" charset="0"/>
              </a:endParaRPr>
            </a:p>
          </p:txBody>
        </p:sp>
      </p:grpSp>
      <p:sp>
        <p:nvSpPr>
          <p:cNvPr id="116" name="乘号 115"/>
          <p:cNvSpPr/>
          <p:nvPr/>
        </p:nvSpPr>
        <p:spPr>
          <a:xfrm>
            <a:off x="5903890" y="3850733"/>
            <a:ext cx="423330" cy="469814"/>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7" name="乘号 116"/>
          <p:cNvSpPr/>
          <p:nvPr/>
        </p:nvSpPr>
        <p:spPr>
          <a:xfrm>
            <a:off x="2453638" y="1765847"/>
            <a:ext cx="423330" cy="469814"/>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8" name="乘号 117"/>
          <p:cNvSpPr/>
          <p:nvPr/>
        </p:nvSpPr>
        <p:spPr>
          <a:xfrm>
            <a:off x="2532513" y="2523346"/>
            <a:ext cx="423330" cy="469814"/>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876788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4"/>
                                        </p:tgtEl>
                                        <p:attrNameLst>
                                          <p:attrName>style.visibility</p:attrName>
                                        </p:attrNameLst>
                                      </p:cBhvr>
                                      <p:to>
                                        <p:strVal val="visible"/>
                                      </p:to>
                                    </p:set>
                                    <p:animEffect transition="in" filter="fade">
                                      <p:cBhvr>
                                        <p:cTn id="7" dur="500"/>
                                        <p:tgtEl>
                                          <p:spTgt spid="1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8"/>
                                        </p:tgtEl>
                                        <p:attrNameLst>
                                          <p:attrName>style.visibility</p:attrName>
                                        </p:attrNameLst>
                                      </p:cBhvr>
                                      <p:to>
                                        <p:strVal val="visible"/>
                                      </p:to>
                                    </p:set>
                                    <p:animEffect transition="in" filter="fade">
                                      <p:cBhvr>
                                        <p:cTn id="12" dur="500"/>
                                        <p:tgtEl>
                                          <p:spTgt spid="10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9"/>
                                        </p:tgtEl>
                                        <p:attrNameLst>
                                          <p:attrName>style.visibility</p:attrName>
                                        </p:attrNameLst>
                                      </p:cBhvr>
                                      <p:to>
                                        <p:strVal val="visible"/>
                                      </p:to>
                                    </p:set>
                                    <p:animEffect transition="in" filter="fade">
                                      <p:cBhvr>
                                        <p:cTn id="17" dur="500"/>
                                        <p:tgtEl>
                                          <p:spTgt spid="10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10"/>
                                        </p:tgtEl>
                                        <p:attrNameLst>
                                          <p:attrName>style.visibility</p:attrName>
                                        </p:attrNameLst>
                                      </p:cBhvr>
                                      <p:to>
                                        <p:strVal val="visible"/>
                                      </p:to>
                                    </p:set>
                                    <p:animEffect transition="in" filter="fade">
                                      <p:cBhvr>
                                        <p:cTn id="22" dur="500"/>
                                        <p:tgtEl>
                                          <p:spTgt spid="11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17"/>
                                        </p:tgtEl>
                                        <p:attrNameLst>
                                          <p:attrName>style.visibility</p:attrName>
                                        </p:attrNameLst>
                                      </p:cBhvr>
                                      <p:to>
                                        <p:strVal val="visible"/>
                                      </p:to>
                                    </p:set>
                                    <p:animEffect transition="in" filter="fade">
                                      <p:cBhvr>
                                        <p:cTn id="27" dur="500"/>
                                        <p:tgtEl>
                                          <p:spTgt spid="11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18"/>
                                        </p:tgtEl>
                                        <p:attrNameLst>
                                          <p:attrName>style.visibility</p:attrName>
                                        </p:attrNameLst>
                                      </p:cBhvr>
                                      <p:to>
                                        <p:strVal val="visible"/>
                                      </p:to>
                                    </p:set>
                                    <p:animEffect transition="in" filter="fade">
                                      <p:cBhvr>
                                        <p:cTn id="32" dur="500"/>
                                        <p:tgtEl>
                                          <p:spTgt spid="11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16"/>
                                        </p:tgtEl>
                                        <p:attrNameLst>
                                          <p:attrName>style.visibility</p:attrName>
                                        </p:attrNameLst>
                                      </p:cBhvr>
                                      <p:to>
                                        <p:strVal val="visible"/>
                                      </p:to>
                                    </p:set>
                                    <p:animEffect transition="in" filter="fade">
                                      <p:cBhvr>
                                        <p:cTn id="37" dur="500"/>
                                        <p:tgtEl>
                                          <p:spTgt spid="1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 grpId="0"/>
      <p:bldP spid="109" grpId="0"/>
      <p:bldP spid="110" grpId="0"/>
      <p:bldP spid="116" grpId="0" animBg="1"/>
      <p:bldP spid="117" grpId="0" animBg="1"/>
      <p:bldP spid="11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001486" y="2987704"/>
            <a:ext cx="7201988" cy="2677656"/>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r>
              <a:rPr lang="zh-CN" altLang="en-US" sz="2400" dirty="0">
                <a:latin typeface="Times New Roman" panose="02020603050405020304" pitchFamily="18" charset="0"/>
                <a:ea typeface="华文新魏" panose="02010800040101010101" pitchFamily="2" charset="-122"/>
                <a:cs typeface="Times New Roman" panose="02020603050405020304" pitchFamily="18" charset="0"/>
              </a:rPr>
              <a:t>对决策矩阵标准化处理的方法一般有两种：</a:t>
            </a:r>
            <a:endParaRPr lang="en-US" altLang="zh-CN" sz="2400" dirty="0">
              <a:latin typeface="Times New Roman" panose="02020603050405020304" pitchFamily="18" charset="0"/>
              <a:ea typeface="华文新魏" panose="02010800040101010101" pitchFamily="2" charset="-122"/>
              <a:cs typeface="Times New Roman" panose="02020603050405020304" pitchFamily="18" charset="0"/>
            </a:endParaRPr>
          </a:p>
          <a:p>
            <a:r>
              <a:rPr lang="en-US" altLang="zh-CN" sz="2400" dirty="0">
                <a:latin typeface="Times New Roman" panose="02020603050405020304" pitchFamily="18" charset="0"/>
                <a:ea typeface="华文新魏" panose="02010800040101010101" pitchFamily="2" charset="-122"/>
                <a:cs typeface="Times New Roman" panose="02020603050405020304" pitchFamily="18" charset="0"/>
              </a:rPr>
              <a:t>  </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a</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a:t>
            </a:r>
            <a:r>
              <a:rPr lang="zh-CN" altLang="en-US" sz="2400" dirty="0">
                <a:latin typeface="Times New Roman" panose="02020603050405020304" pitchFamily="18" charset="0"/>
                <a:ea typeface="华文新魏" panose="02010800040101010101" pitchFamily="2" charset="-122"/>
                <a:cs typeface="Times New Roman" panose="02020603050405020304" pitchFamily="18" charset="0"/>
              </a:rPr>
              <a:t>归一化方法，即将列向量除以元素的和，使得归一化后元素的和等于</a:t>
            </a:r>
            <a:r>
              <a:rPr lang="en-US" altLang="zh-CN" sz="2400" dirty="0">
                <a:latin typeface="Times New Roman" panose="02020603050405020304" pitchFamily="18" charset="0"/>
                <a:ea typeface="华文新魏" panose="02010800040101010101" pitchFamily="2" charset="-122"/>
                <a:cs typeface="Times New Roman" panose="02020603050405020304" pitchFamily="18" charset="0"/>
              </a:rPr>
              <a:t>1.</a:t>
            </a:r>
            <a:r>
              <a:rPr lang="zh-CN" altLang="en-US" sz="2400" dirty="0">
                <a:latin typeface="Times New Roman" panose="02020603050405020304" pitchFamily="18" charset="0"/>
                <a:ea typeface="华文新魏" panose="02010800040101010101" pitchFamily="2" charset="-122"/>
                <a:cs typeface="Times New Roman" panose="02020603050405020304" pitchFamily="18" charset="0"/>
              </a:rPr>
              <a:t>计算公式</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为</a:t>
            </a:r>
            <a:endPar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endParaRPr>
          </a:p>
          <a:p>
            <a:endParaRPr lang="en-US" altLang="zh-CN" sz="2400" dirty="0">
              <a:latin typeface="Times New Roman" panose="02020603050405020304" pitchFamily="18" charset="0"/>
              <a:ea typeface="华文新魏" panose="02010800040101010101" pitchFamily="2" charset="-122"/>
              <a:cs typeface="Times New Roman" panose="02020603050405020304" pitchFamily="18" charset="0"/>
            </a:endParaRPr>
          </a:p>
          <a:p>
            <a:endPar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endParaRPr>
          </a:p>
          <a:p>
            <a:endParaRPr lang="en-US" altLang="zh-CN" sz="2400" dirty="0">
              <a:latin typeface="Times New Roman" panose="02020603050405020304" pitchFamily="18" charset="0"/>
              <a:ea typeface="华文新魏" panose="02010800040101010101" pitchFamily="2" charset="-122"/>
              <a:cs typeface="Times New Roman" panose="02020603050405020304" pitchFamily="18" charset="0"/>
            </a:endParaRPr>
          </a:p>
          <a:p>
            <a:r>
              <a:rPr lang="en-US" altLang="zh-CN" sz="2400" dirty="0">
                <a:latin typeface="Times New Roman" panose="02020603050405020304" pitchFamily="18" charset="0"/>
                <a:ea typeface="华文新魏" panose="02010800040101010101" pitchFamily="2" charset="-122"/>
                <a:cs typeface="Times New Roman" panose="02020603050405020304" pitchFamily="18" charset="0"/>
              </a:rPr>
              <a:t>                  </a:t>
            </a:r>
            <a:endParaRPr lang="zh-CN" altLang="en-US" sz="2400" dirty="0">
              <a:latin typeface="Times New Roman" panose="02020603050405020304" pitchFamily="18" charset="0"/>
              <a:ea typeface="华文新魏" panose="02010800040101010101" pitchFamily="2" charset="-122"/>
              <a:cs typeface="Times New Roman" panose="02020603050405020304" pitchFamily="18" charset="0"/>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1794571039"/>
              </p:ext>
            </p:extLst>
          </p:nvPr>
        </p:nvGraphicFramePr>
        <p:xfrm>
          <a:off x="9052696" y="844746"/>
          <a:ext cx="2373312" cy="1412875"/>
        </p:xfrm>
        <a:graphic>
          <a:graphicData uri="http://schemas.openxmlformats.org/presentationml/2006/ole">
            <mc:AlternateContent xmlns:mc="http://schemas.openxmlformats.org/markup-compatibility/2006">
              <mc:Choice xmlns:v="urn:schemas-microsoft-com:vml" Requires="v">
                <p:oleObj spid="_x0000_s3377" name="Equation" r:id="rId3" imgW="1193760" imgH="711000" progId="Equation.DSMT4">
                  <p:embed/>
                </p:oleObj>
              </mc:Choice>
              <mc:Fallback>
                <p:oleObj name="Equation" r:id="rId3" imgW="1193760" imgH="711000" progId="Equation.DSMT4">
                  <p:embed/>
                  <p:pic>
                    <p:nvPicPr>
                      <p:cNvPr id="0" name=""/>
                      <p:cNvPicPr/>
                      <p:nvPr/>
                    </p:nvPicPr>
                    <p:blipFill>
                      <a:blip r:embed="rId4"/>
                      <a:stretch>
                        <a:fillRect/>
                      </a:stretch>
                    </p:blipFill>
                    <p:spPr>
                      <a:xfrm>
                        <a:off x="9052696" y="844746"/>
                        <a:ext cx="2373312" cy="1412875"/>
                      </a:xfrm>
                      <a:prstGeom prst="rect">
                        <a:avLst/>
                      </a:prstGeom>
                    </p:spPr>
                  </p:pic>
                </p:oleObj>
              </mc:Fallback>
            </mc:AlternateContent>
          </a:graphicData>
        </a:graphic>
      </p:graphicFrame>
      <p:sp>
        <p:nvSpPr>
          <p:cNvPr id="3" name="文本框 2"/>
          <p:cNvSpPr txBox="1"/>
          <p:nvPr/>
        </p:nvSpPr>
        <p:spPr>
          <a:xfrm>
            <a:off x="1001486" y="844746"/>
            <a:ext cx="7201988" cy="1938992"/>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2</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、数据矩阵中的各属性的数值差异较大，反映为</a:t>
            </a:r>
            <a:endPar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endParaRPr>
          </a:p>
          <a:p>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(1)</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有定性的和定量的数据，定性的数据可以通过专家打分等方式进行量化；</a:t>
            </a:r>
            <a:endPar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endParaRPr>
          </a:p>
          <a:p>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(2)</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各属性的量纲和量值的大小差异较大，一般需要进行标准化处理。</a:t>
            </a:r>
            <a:endParaRPr lang="zh-CN" altLang="en-US" sz="2400" dirty="0">
              <a:latin typeface="Times New Roman" panose="02020603050405020304" pitchFamily="18" charset="0"/>
              <a:ea typeface="华文新魏" panose="02010800040101010101" pitchFamily="2" charset="-122"/>
              <a:cs typeface="Times New Roman" panose="02020603050405020304" pitchFamily="18" charset="0"/>
            </a:endParaRPr>
          </a:p>
        </p:txBody>
      </p:sp>
      <p:graphicFrame>
        <p:nvGraphicFramePr>
          <p:cNvPr id="4" name="对象 3"/>
          <p:cNvGraphicFramePr>
            <a:graphicFrameLocks noChangeAspect="1"/>
          </p:cNvGraphicFramePr>
          <p:nvPr>
            <p:extLst>
              <p:ext uri="{D42A27DB-BD31-4B8C-83A1-F6EECF244321}">
                <p14:modId xmlns:p14="http://schemas.microsoft.com/office/powerpoint/2010/main" val="741309973"/>
              </p:ext>
            </p:extLst>
          </p:nvPr>
        </p:nvGraphicFramePr>
        <p:xfrm>
          <a:off x="2904488" y="4098832"/>
          <a:ext cx="1371419" cy="1146596"/>
        </p:xfrm>
        <a:graphic>
          <a:graphicData uri="http://schemas.openxmlformats.org/presentationml/2006/ole">
            <mc:AlternateContent xmlns:mc="http://schemas.openxmlformats.org/markup-compatibility/2006">
              <mc:Choice xmlns:v="urn:schemas-microsoft-com:vml" Requires="v">
                <p:oleObj spid="_x0000_s3378" name="Equation" r:id="rId5" imgW="774360" imgH="647640" progId="Equation.DSMT4">
                  <p:embed/>
                </p:oleObj>
              </mc:Choice>
              <mc:Fallback>
                <p:oleObj name="Equation" r:id="rId5" imgW="774360" imgH="647640" progId="Equation.DSMT4">
                  <p:embed/>
                  <p:pic>
                    <p:nvPicPr>
                      <p:cNvPr id="0" name=""/>
                      <p:cNvPicPr/>
                      <p:nvPr/>
                    </p:nvPicPr>
                    <p:blipFill>
                      <a:blip r:embed="rId6"/>
                      <a:stretch>
                        <a:fillRect/>
                      </a:stretch>
                    </p:blipFill>
                    <p:spPr>
                      <a:xfrm>
                        <a:off x="2904488" y="4098832"/>
                        <a:ext cx="1371419" cy="1146596"/>
                      </a:xfrm>
                      <a:prstGeom prst="rect">
                        <a:avLst/>
                      </a:prstGeom>
                    </p:spPr>
                  </p:pic>
                </p:oleObj>
              </mc:Fallback>
            </mc:AlternateContent>
          </a:graphicData>
        </a:graphic>
      </p:graphicFrame>
      <p:sp>
        <p:nvSpPr>
          <p:cNvPr id="6" name="矩形 5"/>
          <p:cNvSpPr/>
          <p:nvPr/>
        </p:nvSpPr>
        <p:spPr>
          <a:xfrm>
            <a:off x="8281964" y="2783738"/>
            <a:ext cx="3833836" cy="1015663"/>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en-US" altLang="zh-CN" sz="2000" dirty="0">
                <a:solidFill>
                  <a:srgbClr val="000000"/>
                </a:solidFill>
                <a:latin typeface="Times New Roman" panose="02020603050405020304" pitchFamily="18" charset="0"/>
                <a:ea typeface="Microsoft YaHei UI" panose="020B0503020204020204" pitchFamily="34" charset="-122"/>
                <a:cs typeface="Times New Roman" panose="02020603050405020304" pitchFamily="18" charset="0"/>
              </a:rPr>
              <a:t>A=[1/25,9,7;1/18,7,7;1/12,5,5];</a:t>
            </a:r>
          </a:p>
          <a:p>
            <a:r>
              <a:rPr lang="en-US" altLang="zh-CN" sz="2000" dirty="0">
                <a:solidFill>
                  <a:srgbClr val="000000"/>
                </a:solidFill>
                <a:latin typeface="Times New Roman" panose="02020603050405020304" pitchFamily="18" charset="0"/>
                <a:ea typeface="Microsoft YaHei UI" panose="020B0503020204020204" pitchFamily="34" charset="-122"/>
                <a:cs typeface="Times New Roman" panose="02020603050405020304" pitchFamily="18" charset="0"/>
              </a:rPr>
              <a:t>b=sum(A);</a:t>
            </a:r>
          </a:p>
          <a:p>
            <a:r>
              <a:rPr lang="en-US" altLang="zh-CN" sz="2000" dirty="0">
                <a:solidFill>
                  <a:srgbClr val="000000"/>
                </a:solidFill>
                <a:latin typeface="Times New Roman" panose="02020603050405020304" pitchFamily="18" charset="0"/>
                <a:ea typeface="Microsoft YaHei UI" panose="020B0503020204020204" pitchFamily="34" charset="-122"/>
                <a:cs typeface="Times New Roman" panose="02020603050405020304" pitchFamily="18" charset="0"/>
              </a:rPr>
              <a:t>B=A*</a:t>
            </a:r>
            <a:r>
              <a:rPr lang="en-US" altLang="zh-CN" sz="2000" dirty="0" err="1">
                <a:solidFill>
                  <a:srgbClr val="000000"/>
                </a:solidFill>
                <a:latin typeface="Times New Roman" panose="02020603050405020304" pitchFamily="18" charset="0"/>
                <a:ea typeface="Microsoft YaHei UI" panose="020B0503020204020204" pitchFamily="34" charset="-122"/>
                <a:cs typeface="Times New Roman" panose="02020603050405020304" pitchFamily="18" charset="0"/>
              </a:rPr>
              <a:t>diag</a:t>
            </a:r>
            <a:r>
              <a:rPr lang="en-US" altLang="zh-CN" sz="2000" dirty="0">
                <a:solidFill>
                  <a:srgbClr val="000000"/>
                </a:solidFill>
                <a:latin typeface="Times New Roman" panose="02020603050405020304" pitchFamily="18" charset="0"/>
                <a:ea typeface="Microsoft YaHei UI" panose="020B0503020204020204" pitchFamily="34" charset="-122"/>
                <a:cs typeface="Times New Roman" panose="02020603050405020304" pitchFamily="18" charset="0"/>
              </a:rPr>
              <a:t>(1./b)</a:t>
            </a:r>
          </a:p>
        </p:txBody>
      </p:sp>
      <p:sp>
        <p:nvSpPr>
          <p:cNvPr id="7" name="矩形 6"/>
          <p:cNvSpPr/>
          <p:nvPr/>
        </p:nvSpPr>
        <p:spPr>
          <a:xfrm>
            <a:off x="8362950" y="4098832"/>
            <a:ext cx="3295650" cy="1631216"/>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pl-PL" altLang="zh-CN" sz="2000" dirty="0">
                <a:latin typeface="Times New Roman" panose="02020603050405020304" pitchFamily="18" charset="0"/>
                <a:cs typeface="Times New Roman" panose="02020603050405020304" pitchFamily="18" charset="0"/>
              </a:rPr>
              <a:t>B =</a:t>
            </a:r>
          </a:p>
          <a:p>
            <a:endParaRPr lang="pl-PL" altLang="zh-CN" sz="2000" dirty="0">
              <a:latin typeface="Times New Roman" panose="02020603050405020304" pitchFamily="18" charset="0"/>
              <a:cs typeface="Times New Roman" panose="02020603050405020304" pitchFamily="18" charset="0"/>
            </a:endParaRPr>
          </a:p>
          <a:p>
            <a:r>
              <a:rPr lang="pl-PL" altLang="zh-CN" sz="2000" dirty="0">
                <a:latin typeface="Times New Roman" panose="02020603050405020304" pitchFamily="18" charset="0"/>
                <a:cs typeface="Times New Roman" panose="02020603050405020304" pitchFamily="18" charset="0"/>
              </a:rPr>
              <a:t>    0.2236    0.4286    0.3684</a:t>
            </a:r>
          </a:p>
          <a:p>
            <a:r>
              <a:rPr lang="pl-PL" altLang="zh-CN" sz="2000" dirty="0">
                <a:latin typeface="Times New Roman" panose="02020603050405020304" pitchFamily="18" charset="0"/>
                <a:cs typeface="Times New Roman" panose="02020603050405020304" pitchFamily="18" charset="0"/>
              </a:rPr>
              <a:t>    0.3106    0.3333    0.3684</a:t>
            </a:r>
          </a:p>
          <a:p>
            <a:r>
              <a:rPr lang="pl-PL" altLang="zh-CN" sz="2000" dirty="0">
                <a:latin typeface="Times New Roman" panose="02020603050405020304" pitchFamily="18" charset="0"/>
                <a:cs typeface="Times New Roman" panose="02020603050405020304" pitchFamily="18" charset="0"/>
              </a:rPr>
              <a:t>    0.4658    0.2381    0.2632</a:t>
            </a:r>
            <a:endParaRPr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83752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10"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3" grpId="0" animBg="1"/>
      <p:bldP spid="6" grpId="0" animBg="1"/>
      <p:bldP spid="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对象 1"/>
          <p:cNvGraphicFramePr>
            <a:graphicFrameLocks noChangeAspect="1"/>
          </p:cNvGraphicFramePr>
          <p:nvPr>
            <p:extLst>
              <p:ext uri="{D42A27DB-BD31-4B8C-83A1-F6EECF244321}">
                <p14:modId xmlns:p14="http://schemas.microsoft.com/office/powerpoint/2010/main" val="2840447253"/>
              </p:ext>
            </p:extLst>
          </p:nvPr>
        </p:nvGraphicFramePr>
        <p:xfrm>
          <a:off x="9052696" y="844746"/>
          <a:ext cx="2373312" cy="1412875"/>
        </p:xfrm>
        <a:graphic>
          <a:graphicData uri="http://schemas.openxmlformats.org/presentationml/2006/ole">
            <mc:AlternateContent xmlns:mc="http://schemas.openxmlformats.org/markup-compatibility/2006">
              <mc:Choice xmlns:v="urn:schemas-microsoft-com:vml" Requires="v">
                <p:oleObj spid="_x0000_s4398" name="Equation" r:id="rId3" imgW="1193760" imgH="711000" progId="Equation.DSMT4">
                  <p:embed/>
                </p:oleObj>
              </mc:Choice>
              <mc:Fallback>
                <p:oleObj name="Equation" r:id="rId3" imgW="1193760" imgH="711000" progId="Equation.DSMT4">
                  <p:embed/>
                  <p:pic>
                    <p:nvPicPr>
                      <p:cNvPr id="0" name=""/>
                      <p:cNvPicPr/>
                      <p:nvPr/>
                    </p:nvPicPr>
                    <p:blipFill>
                      <a:blip r:embed="rId4"/>
                      <a:stretch>
                        <a:fillRect/>
                      </a:stretch>
                    </p:blipFill>
                    <p:spPr>
                      <a:xfrm>
                        <a:off x="9052696" y="844746"/>
                        <a:ext cx="2373312" cy="1412875"/>
                      </a:xfrm>
                      <a:prstGeom prst="rect">
                        <a:avLst/>
                      </a:prstGeom>
                    </p:spPr>
                  </p:pic>
                </p:oleObj>
              </mc:Fallback>
            </mc:AlternateContent>
          </a:graphicData>
        </a:graphic>
      </p:graphicFrame>
      <p:sp>
        <p:nvSpPr>
          <p:cNvPr id="3" name="文本框 2"/>
          <p:cNvSpPr txBox="1"/>
          <p:nvPr/>
        </p:nvSpPr>
        <p:spPr>
          <a:xfrm>
            <a:off x="977493" y="844746"/>
            <a:ext cx="7467600" cy="1938992"/>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b</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、模一化方法，即每个属性列除以列向量的模，使之化为单位向量。计算公式为</a:t>
            </a:r>
            <a:endPar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endParaRPr>
          </a:p>
          <a:p>
            <a:endParaRPr lang="en-US" altLang="zh-CN" sz="2400" dirty="0">
              <a:latin typeface="Times New Roman" panose="02020603050405020304" pitchFamily="18" charset="0"/>
              <a:ea typeface="华文新魏" panose="02010800040101010101" pitchFamily="2" charset="-122"/>
              <a:cs typeface="Times New Roman" panose="02020603050405020304" pitchFamily="18" charset="0"/>
            </a:endParaRPr>
          </a:p>
          <a:p>
            <a:endPar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endParaRPr>
          </a:p>
          <a:p>
            <a:r>
              <a:rPr lang="en-US" altLang="zh-CN" sz="2400" dirty="0">
                <a:latin typeface="Times New Roman" panose="02020603050405020304" pitchFamily="18" charset="0"/>
                <a:ea typeface="华文新魏" panose="02010800040101010101" pitchFamily="2" charset="-122"/>
                <a:cs typeface="Times New Roman" panose="02020603050405020304" pitchFamily="18" charset="0"/>
              </a:rPr>
              <a:t> </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           </a:t>
            </a:r>
            <a:endParaRPr lang="zh-CN" altLang="en-US" sz="2400" dirty="0">
              <a:latin typeface="Times New Roman" panose="02020603050405020304" pitchFamily="18" charset="0"/>
              <a:ea typeface="华文新魏" panose="02010800040101010101" pitchFamily="2" charset="-122"/>
              <a:cs typeface="Times New Roman" panose="02020603050405020304" pitchFamily="18" charset="0"/>
            </a:endParaRPr>
          </a:p>
        </p:txBody>
      </p:sp>
      <p:graphicFrame>
        <p:nvGraphicFramePr>
          <p:cNvPr id="4" name="对象 3"/>
          <p:cNvGraphicFramePr>
            <a:graphicFrameLocks noChangeAspect="1"/>
          </p:cNvGraphicFramePr>
          <p:nvPr>
            <p:extLst>
              <p:ext uri="{D42A27DB-BD31-4B8C-83A1-F6EECF244321}">
                <p14:modId xmlns:p14="http://schemas.microsoft.com/office/powerpoint/2010/main" val="4035550186"/>
              </p:ext>
            </p:extLst>
          </p:nvPr>
        </p:nvGraphicFramePr>
        <p:xfrm>
          <a:off x="3136899" y="1551182"/>
          <a:ext cx="1777189" cy="1192017"/>
        </p:xfrm>
        <a:graphic>
          <a:graphicData uri="http://schemas.openxmlformats.org/presentationml/2006/ole">
            <mc:AlternateContent xmlns:mc="http://schemas.openxmlformats.org/markup-compatibility/2006">
              <mc:Choice xmlns:v="urn:schemas-microsoft-com:vml" Requires="v">
                <p:oleObj spid="_x0000_s4399" name="Equation" r:id="rId5" imgW="1041120" imgH="698400" progId="Equation.DSMT4">
                  <p:embed/>
                </p:oleObj>
              </mc:Choice>
              <mc:Fallback>
                <p:oleObj name="Equation" r:id="rId5" imgW="1041120" imgH="698400" progId="Equation.DSMT4">
                  <p:embed/>
                  <p:pic>
                    <p:nvPicPr>
                      <p:cNvPr id="0" name=""/>
                      <p:cNvPicPr/>
                      <p:nvPr/>
                    </p:nvPicPr>
                    <p:blipFill>
                      <a:blip r:embed="rId6"/>
                      <a:stretch>
                        <a:fillRect/>
                      </a:stretch>
                    </p:blipFill>
                    <p:spPr>
                      <a:xfrm>
                        <a:off x="3136899" y="1551182"/>
                        <a:ext cx="1777189" cy="1192017"/>
                      </a:xfrm>
                      <a:prstGeom prst="rect">
                        <a:avLst/>
                      </a:prstGeom>
                    </p:spPr>
                  </p:pic>
                </p:oleObj>
              </mc:Fallback>
            </mc:AlternateContent>
          </a:graphicData>
        </a:graphic>
      </p:graphicFrame>
      <p:sp>
        <p:nvSpPr>
          <p:cNvPr id="5" name="文本框 4"/>
          <p:cNvSpPr txBox="1"/>
          <p:nvPr/>
        </p:nvSpPr>
        <p:spPr>
          <a:xfrm>
            <a:off x="981075" y="2971800"/>
            <a:ext cx="3609975" cy="461665"/>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矩阵</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A</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的模一化处理结果</a:t>
            </a:r>
            <a:endParaRPr lang="zh-CN" altLang="en-US" sz="2400" dirty="0">
              <a:latin typeface="Times New Roman" panose="02020603050405020304" pitchFamily="18" charset="0"/>
              <a:ea typeface="华文新魏" panose="02010800040101010101" pitchFamily="2" charset="-122"/>
              <a:cs typeface="Times New Roman" panose="02020603050405020304" pitchFamily="18" charset="0"/>
            </a:endParaRPr>
          </a:p>
        </p:txBody>
      </p:sp>
      <p:sp>
        <p:nvSpPr>
          <p:cNvPr id="6" name="矩形 5"/>
          <p:cNvSpPr/>
          <p:nvPr/>
        </p:nvSpPr>
        <p:spPr>
          <a:xfrm>
            <a:off x="977493" y="3621527"/>
            <a:ext cx="5309007" cy="1107996"/>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US" altLang="zh-CN" sz="2200" dirty="0">
                <a:solidFill>
                  <a:srgbClr val="000000"/>
                </a:solidFill>
                <a:latin typeface="Times New Roman" panose="02020603050405020304" pitchFamily="18" charset="0"/>
                <a:ea typeface="Microsoft YaHei UI" panose="020B0503020204020204" pitchFamily="34" charset="-122"/>
                <a:cs typeface="Times New Roman" panose="02020603050405020304" pitchFamily="18" charset="0"/>
              </a:rPr>
              <a:t>A=[1/25,9,7;1/18,7,7;1/12,5,5];</a:t>
            </a:r>
          </a:p>
          <a:p>
            <a:r>
              <a:rPr lang="pt-BR" altLang="zh-CN" sz="2200" dirty="0">
                <a:solidFill>
                  <a:srgbClr val="000000"/>
                </a:solidFill>
                <a:latin typeface="Times New Roman" panose="02020603050405020304" pitchFamily="18" charset="0"/>
                <a:ea typeface="Microsoft YaHei UI" panose="020B0503020204020204" pitchFamily="34" charset="-122"/>
                <a:cs typeface="Times New Roman" panose="02020603050405020304" pitchFamily="18" charset="0"/>
              </a:rPr>
              <a:t>c=[norm(A(:,1)),norm(A(:,2)),norm(A(:,3))];</a:t>
            </a:r>
          </a:p>
          <a:p>
            <a:r>
              <a:rPr lang="en-US" altLang="zh-CN" sz="2200" dirty="0">
                <a:solidFill>
                  <a:srgbClr val="000000"/>
                </a:solidFill>
                <a:latin typeface="Times New Roman" panose="02020603050405020304" pitchFamily="18" charset="0"/>
                <a:ea typeface="Microsoft YaHei UI" panose="020B0503020204020204" pitchFamily="34" charset="-122"/>
                <a:cs typeface="Times New Roman" panose="02020603050405020304" pitchFamily="18" charset="0"/>
              </a:rPr>
              <a:t>C=A*</a:t>
            </a:r>
            <a:r>
              <a:rPr lang="en-US" altLang="zh-CN" sz="2200" dirty="0" err="1">
                <a:solidFill>
                  <a:srgbClr val="000000"/>
                </a:solidFill>
                <a:latin typeface="Times New Roman" panose="02020603050405020304" pitchFamily="18" charset="0"/>
                <a:ea typeface="Microsoft YaHei UI" panose="020B0503020204020204" pitchFamily="34" charset="-122"/>
                <a:cs typeface="Times New Roman" panose="02020603050405020304" pitchFamily="18" charset="0"/>
              </a:rPr>
              <a:t>diag</a:t>
            </a:r>
            <a:r>
              <a:rPr lang="en-US" altLang="zh-CN" sz="2200" dirty="0">
                <a:solidFill>
                  <a:srgbClr val="000000"/>
                </a:solidFill>
                <a:latin typeface="Times New Roman" panose="02020603050405020304" pitchFamily="18" charset="0"/>
                <a:ea typeface="Microsoft YaHei UI" panose="020B0503020204020204" pitchFamily="34" charset="-122"/>
                <a:cs typeface="Times New Roman" panose="02020603050405020304" pitchFamily="18" charset="0"/>
              </a:rPr>
              <a:t>(1./c)</a:t>
            </a:r>
          </a:p>
        </p:txBody>
      </p:sp>
      <p:sp>
        <p:nvSpPr>
          <p:cNvPr id="7" name="矩形 6"/>
          <p:cNvSpPr/>
          <p:nvPr/>
        </p:nvSpPr>
        <p:spPr>
          <a:xfrm>
            <a:off x="6924675" y="3282973"/>
            <a:ext cx="4572000" cy="1785104"/>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en-US" altLang="zh-CN" sz="2200" dirty="0">
                <a:latin typeface="Times New Roman" panose="02020603050405020304" pitchFamily="18" charset="0"/>
                <a:cs typeface="Times New Roman" panose="02020603050405020304" pitchFamily="18" charset="0"/>
              </a:rPr>
              <a:t>C =</a:t>
            </a:r>
          </a:p>
          <a:p>
            <a:endParaRPr lang="en-US" altLang="zh-CN" sz="2200" dirty="0">
              <a:latin typeface="Times New Roman" panose="02020603050405020304" pitchFamily="18" charset="0"/>
              <a:cs typeface="Times New Roman" panose="02020603050405020304" pitchFamily="18" charset="0"/>
            </a:endParaRPr>
          </a:p>
          <a:p>
            <a:r>
              <a:rPr lang="en-US" altLang="zh-CN" sz="2200" dirty="0">
                <a:latin typeface="Times New Roman" panose="02020603050405020304" pitchFamily="18" charset="0"/>
                <a:cs typeface="Times New Roman" panose="02020603050405020304" pitchFamily="18" charset="0"/>
              </a:rPr>
              <a:t>    0.3709    0.7229    0.6312</a:t>
            </a:r>
          </a:p>
          <a:p>
            <a:r>
              <a:rPr lang="en-US" altLang="zh-CN" sz="2200" dirty="0">
                <a:latin typeface="Times New Roman" panose="02020603050405020304" pitchFamily="18" charset="0"/>
                <a:cs typeface="Times New Roman" panose="02020603050405020304" pitchFamily="18" charset="0"/>
              </a:rPr>
              <a:t>    0.5151    0.5623    0.6312</a:t>
            </a:r>
          </a:p>
          <a:p>
            <a:r>
              <a:rPr lang="en-US" altLang="zh-CN" sz="2200" dirty="0">
                <a:latin typeface="Times New Roman" panose="02020603050405020304" pitchFamily="18" charset="0"/>
                <a:cs typeface="Times New Roman" panose="02020603050405020304" pitchFamily="18" charset="0"/>
              </a:rPr>
              <a:t>    0.7727    0.4016    0.4508</a:t>
            </a:r>
            <a:endParaRPr lang="zh-CN" altLang="en-US"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06780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6" grpId="0" animBg="1"/>
      <p:bldP spid="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057274" y="677377"/>
            <a:ext cx="9639301" cy="1200329"/>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在我们进行轿车选择的决策中，三个属性对应三个不同目标，</a:t>
            </a:r>
            <a:r>
              <a:rPr lang="zh-CN" altLang="en-US" sz="2400" u="sng" dirty="0" smtClean="0">
                <a:latin typeface="Times New Roman" panose="02020603050405020304" pitchFamily="18" charset="0"/>
                <a:ea typeface="华文新魏" panose="02010800040101010101" pitchFamily="2" charset="-122"/>
                <a:cs typeface="Times New Roman" panose="02020603050405020304" pitchFamily="18" charset="0"/>
              </a:rPr>
              <a:t>本质上是一个多目标的优化问题</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。由于决策基于对不同备选方案的排序，因此，涉及到的重要环节是建立评价指标。</a:t>
            </a:r>
            <a:endParaRPr lang="zh-CN" altLang="en-US" sz="2400" dirty="0">
              <a:latin typeface="Times New Roman" panose="02020603050405020304" pitchFamily="18" charset="0"/>
              <a:ea typeface="华文新魏" panose="02010800040101010101" pitchFamily="2" charset="-122"/>
              <a:cs typeface="Times New Roman" panose="02020603050405020304" pitchFamily="18" charset="0"/>
            </a:endParaRPr>
          </a:p>
        </p:txBody>
      </p:sp>
      <p:sp>
        <p:nvSpPr>
          <p:cNvPr id="3" name="文本框 2"/>
          <p:cNvSpPr txBox="1"/>
          <p:nvPr/>
        </p:nvSpPr>
        <p:spPr>
          <a:xfrm>
            <a:off x="1057275" y="1942091"/>
            <a:ext cx="9639300" cy="2308324"/>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多目标优化常见的处理方法是化为单目标规划，具体的做法为</a:t>
            </a:r>
            <a:endPar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endParaRPr>
          </a:p>
          <a:p>
            <a:r>
              <a:rPr lang="en-US" altLang="zh-CN" sz="2400" dirty="0">
                <a:latin typeface="Times New Roman" panose="02020603050405020304" pitchFamily="18" charset="0"/>
                <a:ea typeface="华文新魏" panose="02010800040101010101" pitchFamily="2" charset="-122"/>
                <a:cs typeface="Times New Roman" panose="02020603050405020304" pitchFamily="18" charset="0"/>
              </a:rPr>
              <a:t> </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    1</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、把所有的目标统一为最小化</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或最大化</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，对应于我们</a:t>
            </a:r>
            <a:r>
              <a:rPr lang="zh-CN" altLang="en-US" sz="2400" u="sng" dirty="0" smtClean="0">
                <a:latin typeface="Times New Roman" panose="02020603050405020304" pitchFamily="18" charset="0"/>
                <a:ea typeface="华文新魏" panose="02010800040101010101" pitchFamily="2" charset="-122"/>
                <a:cs typeface="Times New Roman" panose="02020603050405020304" pitchFamily="18" charset="0"/>
              </a:rPr>
              <a:t>将决策矩阵的属性统一转换为费用型属性</a:t>
            </a:r>
            <a:r>
              <a:rPr lang="en-US" altLang="zh-CN" sz="2400" u="sng" dirty="0" smtClean="0">
                <a:latin typeface="Times New Roman" panose="02020603050405020304" pitchFamily="18" charset="0"/>
                <a:ea typeface="华文新魏" panose="02010800040101010101" pitchFamily="2" charset="-122"/>
                <a:cs typeface="Times New Roman" panose="02020603050405020304" pitchFamily="18" charset="0"/>
              </a:rPr>
              <a:t>(</a:t>
            </a:r>
            <a:r>
              <a:rPr lang="zh-CN" altLang="en-US" sz="2400" u="sng" dirty="0" smtClean="0">
                <a:latin typeface="Times New Roman" panose="02020603050405020304" pitchFamily="18" charset="0"/>
                <a:ea typeface="华文新魏" panose="02010800040101010101" pitchFamily="2" charset="-122"/>
                <a:cs typeface="Times New Roman" panose="02020603050405020304" pitchFamily="18" charset="0"/>
              </a:rPr>
              <a:t>或效益型属性</a:t>
            </a:r>
            <a:r>
              <a:rPr lang="en-US" altLang="zh-CN" sz="2400" u="sng" dirty="0" smtClean="0">
                <a:latin typeface="Times New Roman" panose="02020603050405020304" pitchFamily="18" charset="0"/>
                <a:ea typeface="华文新魏" panose="02010800040101010101" pitchFamily="2" charset="-122"/>
                <a:cs typeface="Times New Roman" panose="02020603050405020304" pitchFamily="18" charset="0"/>
              </a:rPr>
              <a:t>)</a:t>
            </a:r>
            <a:r>
              <a:rPr lang="zh-CN" altLang="en-US" sz="2400" u="sng" dirty="0" smtClean="0">
                <a:latin typeface="Times New Roman" panose="02020603050405020304" pitchFamily="18" charset="0"/>
                <a:ea typeface="华文新魏" panose="02010800040101010101" pitchFamily="2" charset="-122"/>
                <a:cs typeface="Times New Roman" panose="02020603050405020304" pitchFamily="18" charset="0"/>
              </a:rPr>
              <a:t>。</a:t>
            </a:r>
            <a:endParaRPr lang="en-US" altLang="zh-CN" sz="2400" u="sng" dirty="0" smtClean="0">
              <a:latin typeface="Times New Roman" panose="02020603050405020304" pitchFamily="18" charset="0"/>
              <a:ea typeface="华文新魏" panose="02010800040101010101" pitchFamily="2" charset="-122"/>
              <a:cs typeface="Times New Roman" panose="02020603050405020304" pitchFamily="18" charset="0"/>
            </a:endParaRPr>
          </a:p>
          <a:p>
            <a:r>
              <a:rPr lang="en-US" altLang="zh-CN" sz="2400" dirty="0">
                <a:latin typeface="Times New Roman" panose="02020603050405020304" pitchFamily="18" charset="0"/>
                <a:ea typeface="华文新魏" panose="02010800040101010101" pitchFamily="2" charset="-122"/>
                <a:cs typeface="Times New Roman" panose="02020603050405020304" pitchFamily="18" charset="0"/>
              </a:rPr>
              <a:t> </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    2</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、通过将各目标进行加权平均化为单目标问题。与之对应，我们也可以通过</a:t>
            </a:r>
            <a:r>
              <a:rPr lang="zh-CN" altLang="en-US" sz="2400" u="sng" dirty="0" smtClean="0">
                <a:latin typeface="Times New Roman" panose="02020603050405020304" pitchFamily="18" charset="0"/>
                <a:ea typeface="华文新魏" panose="02010800040101010101" pitchFamily="2" charset="-122"/>
                <a:cs typeface="Times New Roman" panose="02020603050405020304" pitchFamily="18" charset="0"/>
              </a:rPr>
              <a:t>将各属性指标进行加权平均转换成单指标问题</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。这样，我们就可以通对指标值的排序确定我们最终的决策。</a:t>
            </a:r>
            <a:endParaRPr lang="zh-CN" altLang="en-US" sz="2400" dirty="0">
              <a:latin typeface="Times New Roman" panose="02020603050405020304" pitchFamily="18" charset="0"/>
              <a:ea typeface="华文新魏" panose="02010800040101010101" pitchFamily="2" charset="-122"/>
              <a:cs typeface="Times New Roman" panose="02020603050405020304" pitchFamily="18" charset="0"/>
            </a:endParaRPr>
          </a:p>
        </p:txBody>
      </p:sp>
      <p:sp>
        <p:nvSpPr>
          <p:cNvPr id="4" name="文本框 3"/>
          <p:cNvSpPr txBox="1"/>
          <p:nvPr/>
        </p:nvSpPr>
        <p:spPr>
          <a:xfrm>
            <a:off x="1057275" y="4295775"/>
            <a:ext cx="9639300" cy="1938992"/>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所谓对量</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C</a:t>
            </a:r>
            <a:r>
              <a:rPr lang="en-US" altLang="zh-CN" sz="2400" baseline="-25000" dirty="0" smtClean="0">
                <a:latin typeface="Times New Roman" panose="02020603050405020304" pitchFamily="18" charset="0"/>
                <a:ea typeface="华文新魏" panose="02010800040101010101" pitchFamily="2" charset="-122"/>
                <a:cs typeface="Times New Roman" panose="02020603050405020304" pitchFamily="18" charset="0"/>
              </a:rPr>
              <a:t>1</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,C</a:t>
            </a:r>
            <a:r>
              <a:rPr lang="en-US" altLang="zh-CN" sz="2400" baseline="-25000" dirty="0" smtClean="0">
                <a:latin typeface="Times New Roman" panose="02020603050405020304" pitchFamily="18" charset="0"/>
                <a:ea typeface="华文新魏" panose="02010800040101010101" pitchFamily="2" charset="-122"/>
                <a:cs typeface="Times New Roman" panose="02020603050405020304" pitchFamily="18" charset="0"/>
              </a:rPr>
              <a:t>2</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rPr>
              <a:t>,…,C</a:t>
            </a:r>
            <a:r>
              <a:rPr lang="en-US" altLang="zh-CN" sz="2400" baseline="-25000" dirty="0" smtClean="0">
                <a:latin typeface="Times New Roman" panose="02020603050405020304" pitchFamily="18" charset="0"/>
                <a:ea typeface="华文新魏" panose="02010800040101010101" pitchFamily="2" charset="-122"/>
                <a:cs typeface="Times New Roman" panose="02020603050405020304" pitchFamily="18" charset="0"/>
              </a:rPr>
              <a:t>n</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rPr>
              <a:t>的加权平均，即取一组非负常数</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sym typeface="Symbol" panose="05050102010706020507" pitchFamily="18" charset="2"/>
              </a:rPr>
              <a:t></a:t>
            </a:r>
            <a:r>
              <a:rPr lang="en-US" altLang="zh-CN" sz="2400" baseline="-25000" dirty="0" smtClean="0">
                <a:latin typeface="Times New Roman" panose="02020603050405020304" pitchFamily="18" charset="0"/>
                <a:ea typeface="华文新魏" panose="02010800040101010101" pitchFamily="2" charset="-122"/>
                <a:cs typeface="Times New Roman" panose="02020603050405020304" pitchFamily="18" charset="0"/>
                <a:sym typeface="Symbol" panose="05050102010706020507" pitchFamily="18" charset="2"/>
              </a:rPr>
              <a:t>1</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sym typeface="Symbol" panose="05050102010706020507" pitchFamily="18" charset="2"/>
              </a:rPr>
              <a:t>,</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sym typeface="Symbol" panose="05050102010706020507" pitchFamily="18" charset="2"/>
              </a:rPr>
              <a:t> </a:t>
            </a:r>
            <a:r>
              <a:rPr lang="en-US" altLang="zh-CN" sz="2400" baseline="-25000" dirty="0" smtClean="0">
                <a:latin typeface="Times New Roman" panose="02020603050405020304" pitchFamily="18" charset="0"/>
                <a:ea typeface="华文新魏" panose="02010800040101010101" pitchFamily="2" charset="-122"/>
                <a:cs typeface="Times New Roman" panose="02020603050405020304" pitchFamily="18" charset="0"/>
                <a:sym typeface="Symbol" panose="05050102010706020507" pitchFamily="18" charset="2"/>
              </a:rPr>
              <a:t>2</a:t>
            </a:r>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sym typeface="Symbol" panose="05050102010706020507" pitchFamily="18" charset="2"/>
              </a:rPr>
              <a:t>,…,</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sym typeface="Symbol" panose="05050102010706020507" pitchFamily="18" charset="2"/>
              </a:rPr>
              <a:t> </a:t>
            </a:r>
            <a:r>
              <a:rPr lang="en-US" altLang="zh-CN" sz="2400" baseline="-25000" dirty="0" smtClean="0">
                <a:latin typeface="Times New Roman" panose="02020603050405020304" pitchFamily="18" charset="0"/>
                <a:ea typeface="华文新魏" panose="02010800040101010101" pitchFamily="2" charset="-122"/>
                <a:cs typeface="Times New Roman" panose="02020603050405020304" pitchFamily="18" charset="0"/>
                <a:sym typeface="Symbol" panose="05050102010706020507" pitchFamily="18" charset="2"/>
              </a:rPr>
              <a:t>n</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sym typeface="Symbol" panose="05050102010706020507" pitchFamily="18" charset="2"/>
              </a:rPr>
              <a:t>使得</a:t>
            </a:r>
            <a:endPar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sym typeface="Symbol" panose="05050102010706020507" pitchFamily="18" charset="2"/>
            </a:endParaRPr>
          </a:p>
          <a:p>
            <a:endParaRPr lang="en-US" altLang="zh-CN" sz="2400" dirty="0">
              <a:latin typeface="Times New Roman" panose="02020603050405020304" pitchFamily="18" charset="0"/>
              <a:ea typeface="华文新魏" panose="02010800040101010101" pitchFamily="2" charset="-122"/>
              <a:cs typeface="Times New Roman" panose="02020603050405020304" pitchFamily="18" charset="0"/>
              <a:sym typeface="Symbol" panose="05050102010706020507" pitchFamily="18" charset="2"/>
            </a:endParaRPr>
          </a:p>
          <a:p>
            <a:endPar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sym typeface="Symbol" panose="05050102010706020507" pitchFamily="18" charset="2"/>
            </a:endParaRPr>
          </a:p>
          <a:p>
            <a:endParaRPr lang="en-US" altLang="zh-CN" sz="2400" dirty="0">
              <a:latin typeface="Times New Roman" panose="02020603050405020304" pitchFamily="18" charset="0"/>
              <a:ea typeface="华文新魏" panose="02010800040101010101" pitchFamily="2" charset="-122"/>
              <a:cs typeface="Times New Roman" panose="02020603050405020304" pitchFamily="18" charset="0"/>
              <a:sym typeface="Symbol" panose="05050102010706020507" pitchFamily="18" charset="2"/>
            </a:endParaRPr>
          </a:p>
          <a:p>
            <a:r>
              <a:rPr lang="en-US" altLang="zh-CN" sz="2400" dirty="0" smtClean="0">
                <a:latin typeface="Times New Roman" panose="02020603050405020304" pitchFamily="18" charset="0"/>
                <a:ea typeface="华文新魏" panose="02010800040101010101" pitchFamily="2" charset="-122"/>
                <a:cs typeface="Times New Roman" panose="02020603050405020304" pitchFamily="18" charset="0"/>
                <a:sym typeface="Symbol" panose="05050102010706020507" pitchFamily="18" charset="2"/>
              </a:rPr>
              <a:t>                                    </a:t>
            </a:r>
            <a:r>
              <a:rPr lang="zh-CN" altLang="en-US" sz="2400" dirty="0" smtClean="0">
                <a:latin typeface="Times New Roman" panose="02020603050405020304" pitchFamily="18" charset="0"/>
                <a:ea typeface="华文新魏" panose="02010800040101010101" pitchFamily="2" charset="-122"/>
                <a:cs typeface="Times New Roman" panose="02020603050405020304" pitchFamily="18" charset="0"/>
                <a:sym typeface="Symbol" panose="05050102010706020507" pitchFamily="18" charset="2"/>
              </a:rPr>
              <a:t>称为权向量。</a:t>
            </a:r>
            <a:endParaRPr lang="zh-CN" altLang="en-US" sz="2400" dirty="0">
              <a:latin typeface="Times New Roman" panose="02020603050405020304" pitchFamily="18" charset="0"/>
              <a:ea typeface="华文新魏" panose="02010800040101010101" pitchFamily="2" charset="-122"/>
              <a:cs typeface="Times New Roman" panose="02020603050405020304" pitchFamily="18" charset="0"/>
            </a:endParaRPr>
          </a:p>
        </p:txBody>
      </p:sp>
      <p:graphicFrame>
        <p:nvGraphicFramePr>
          <p:cNvPr id="5" name="对象 4"/>
          <p:cNvGraphicFramePr>
            <a:graphicFrameLocks noChangeAspect="1"/>
          </p:cNvGraphicFramePr>
          <p:nvPr>
            <p:extLst>
              <p:ext uri="{D42A27DB-BD31-4B8C-83A1-F6EECF244321}">
                <p14:modId xmlns:p14="http://schemas.microsoft.com/office/powerpoint/2010/main" val="1858602966"/>
              </p:ext>
            </p:extLst>
          </p:nvPr>
        </p:nvGraphicFramePr>
        <p:xfrm>
          <a:off x="3860799" y="4807298"/>
          <a:ext cx="2717421" cy="847636"/>
        </p:xfrm>
        <a:graphic>
          <a:graphicData uri="http://schemas.openxmlformats.org/presentationml/2006/ole">
            <mc:AlternateContent xmlns:mc="http://schemas.openxmlformats.org/markup-compatibility/2006">
              <mc:Choice xmlns:v="urn:schemas-microsoft-com:vml" Requires="v">
                <p:oleObj spid="_x0000_s5413" name="Equation" r:id="rId3" imgW="1384200" imgH="431640" progId="Equation.DSMT4">
                  <p:embed/>
                </p:oleObj>
              </mc:Choice>
              <mc:Fallback>
                <p:oleObj name="Equation" r:id="rId3" imgW="1384200" imgH="431640" progId="Equation.DSMT4">
                  <p:embed/>
                  <p:pic>
                    <p:nvPicPr>
                      <p:cNvPr id="0" name=""/>
                      <p:cNvPicPr/>
                      <p:nvPr/>
                    </p:nvPicPr>
                    <p:blipFill>
                      <a:blip r:embed="rId4"/>
                      <a:stretch>
                        <a:fillRect/>
                      </a:stretch>
                    </p:blipFill>
                    <p:spPr>
                      <a:xfrm>
                        <a:off x="3860799" y="4807298"/>
                        <a:ext cx="2717421" cy="847636"/>
                      </a:xfrm>
                      <a:prstGeom prst="rect">
                        <a:avLst/>
                      </a:prstGeom>
                    </p:spPr>
                  </p:pic>
                </p:oleObj>
              </mc:Fallback>
            </mc:AlternateContent>
          </a:graphicData>
        </a:graphic>
      </p:graphicFrame>
      <p:graphicFrame>
        <p:nvGraphicFramePr>
          <p:cNvPr id="7" name="对象 6"/>
          <p:cNvGraphicFramePr>
            <a:graphicFrameLocks noChangeAspect="1"/>
          </p:cNvGraphicFramePr>
          <p:nvPr>
            <p:extLst>
              <p:ext uri="{D42A27DB-BD31-4B8C-83A1-F6EECF244321}">
                <p14:modId xmlns:p14="http://schemas.microsoft.com/office/powerpoint/2010/main" val="2646326181"/>
              </p:ext>
            </p:extLst>
          </p:nvPr>
        </p:nvGraphicFramePr>
        <p:xfrm>
          <a:off x="1486749" y="5755601"/>
          <a:ext cx="2374050" cy="479166"/>
        </p:xfrm>
        <a:graphic>
          <a:graphicData uri="http://schemas.openxmlformats.org/presentationml/2006/ole">
            <mc:AlternateContent xmlns:mc="http://schemas.openxmlformats.org/markup-compatibility/2006">
              <mc:Choice xmlns:v="urn:schemas-microsoft-com:vml" Requires="v">
                <p:oleObj spid="_x0000_s5414" name="Equation" r:id="rId5" imgW="1384200" imgH="279360" progId="Equation.DSMT4">
                  <p:embed/>
                </p:oleObj>
              </mc:Choice>
              <mc:Fallback>
                <p:oleObj name="Equation" r:id="rId5" imgW="1384200" imgH="279360" progId="Equation.DSMT4">
                  <p:embed/>
                  <p:pic>
                    <p:nvPicPr>
                      <p:cNvPr id="0" name=""/>
                      <p:cNvPicPr/>
                      <p:nvPr/>
                    </p:nvPicPr>
                    <p:blipFill>
                      <a:blip r:embed="rId6"/>
                      <a:stretch>
                        <a:fillRect/>
                      </a:stretch>
                    </p:blipFill>
                    <p:spPr>
                      <a:xfrm>
                        <a:off x="1486749" y="5755601"/>
                        <a:ext cx="2374050" cy="479166"/>
                      </a:xfrm>
                      <a:prstGeom prst="rect">
                        <a:avLst/>
                      </a:prstGeom>
                    </p:spPr>
                  </p:pic>
                </p:oleObj>
              </mc:Fallback>
            </mc:AlternateContent>
          </a:graphicData>
        </a:graphic>
      </p:graphicFrame>
    </p:spTree>
    <p:extLst>
      <p:ext uri="{BB962C8B-B14F-4D97-AF65-F5344CB8AC3E}">
        <p14:creationId xmlns:p14="http://schemas.microsoft.com/office/powerpoint/2010/main" val="3455660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par>
                                <p:cTn id="18" presetID="10" presetClass="entr" presetSubtype="0" fill="hold" nodeType="with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par>
                                <p:cTn id="21" presetID="10"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环保">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docProps/app.xml><?xml version="1.0" encoding="utf-8"?>
<Properties xmlns="http://schemas.openxmlformats.org/officeDocument/2006/extended-properties" xmlns:vt="http://schemas.openxmlformats.org/officeDocument/2006/docPropsVTypes">
  <Template>Organic</Template>
  <TotalTime>8145</TotalTime>
  <Words>6494</Words>
  <Application>Microsoft Office PowerPoint</Application>
  <PresentationFormat>宽屏</PresentationFormat>
  <Paragraphs>722</Paragraphs>
  <Slides>67</Slides>
  <Notes>0</Notes>
  <HiddenSlides>0</HiddenSlides>
  <MMClips>0</MMClips>
  <ScaleCrop>false</ScaleCrop>
  <HeadingPairs>
    <vt:vector size="8" baseType="variant">
      <vt:variant>
        <vt:lpstr>已用的字体</vt:lpstr>
      </vt:variant>
      <vt:variant>
        <vt:i4>12</vt:i4>
      </vt:variant>
      <vt:variant>
        <vt:lpstr>主题</vt:lpstr>
      </vt:variant>
      <vt:variant>
        <vt:i4>1</vt:i4>
      </vt:variant>
      <vt:variant>
        <vt:lpstr>嵌入 OLE 服务器</vt:lpstr>
      </vt:variant>
      <vt:variant>
        <vt:i4>1</vt:i4>
      </vt:variant>
      <vt:variant>
        <vt:lpstr>幻灯片标题</vt:lpstr>
      </vt:variant>
      <vt:variant>
        <vt:i4>67</vt:i4>
      </vt:variant>
    </vt:vector>
  </HeadingPairs>
  <TitlesOfParts>
    <vt:vector size="81" baseType="lpstr">
      <vt:lpstr>Microsoft YaHei UI</vt:lpstr>
      <vt:lpstr>方正舒体</vt:lpstr>
      <vt:lpstr>方正小标宋简体</vt:lpstr>
      <vt:lpstr>黑体</vt:lpstr>
      <vt:lpstr>华文彩云</vt:lpstr>
      <vt:lpstr>华文新魏</vt:lpstr>
      <vt:lpstr>楷体</vt:lpstr>
      <vt:lpstr>宋体</vt:lpstr>
      <vt:lpstr>Arial</vt:lpstr>
      <vt:lpstr>Garamond</vt:lpstr>
      <vt:lpstr>Symbol</vt:lpstr>
      <vt:lpstr>Times New Roman</vt:lpstr>
      <vt:lpstr>环保</vt:lpstr>
      <vt:lpstr>Equation</vt:lpstr>
      <vt:lpstr>多属性决策问题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多属性决策问题</dc:title>
  <dc:creator>Dell</dc:creator>
  <cp:lastModifiedBy>Dell</cp:lastModifiedBy>
  <cp:revision>217</cp:revision>
  <dcterms:created xsi:type="dcterms:W3CDTF">2019-06-18T00:38:03Z</dcterms:created>
  <dcterms:modified xsi:type="dcterms:W3CDTF">2019-07-19T11:34:36Z</dcterms:modified>
</cp:coreProperties>
</file>